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3" r:id="rId1"/>
  </p:sldMasterIdLst>
  <p:notesMasterIdLst>
    <p:notesMasterId r:id="rId48"/>
  </p:notesMasterIdLst>
  <p:sldIdLst>
    <p:sldId id="256" r:id="rId2"/>
    <p:sldId id="530" r:id="rId3"/>
    <p:sldId id="659" r:id="rId4"/>
    <p:sldId id="670" r:id="rId5"/>
    <p:sldId id="652" r:id="rId6"/>
    <p:sldId id="660" r:id="rId7"/>
    <p:sldId id="661" r:id="rId8"/>
    <p:sldId id="662" r:id="rId9"/>
    <p:sldId id="671" r:id="rId10"/>
    <p:sldId id="653" r:id="rId11"/>
    <p:sldId id="672" r:id="rId12"/>
    <p:sldId id="654" r:id="rId13"/>
    <p:sldId id="667" r:id="rId14"/>
    <p:sldId id="668" r:id="rId15"/>
    <p:sldId id="674" r:id="rId16"/>
    <p:sldId id="675" r:id="rId17"/>
    <p:sldId id="673" r:id="rId18"/>
    <p:sldId id="676" r:id="rId19"/>
    <p:sldId id="677" r:id="rId20"/>
    <p:sldId id="678" r:id="rId21"/>
    <p:sldId id="679" r:id="rId22"/>
    <p:sldId id="680" r:id="rId23"/>
    <p:sldId id="683" r:id="rId24"/>
    <p:sldId id="684" r:id="rId25"/>
    <p:sldId id="685" r:id="rId26"/>
    <p:sldId id="689" r:id="rId27"/>
    <p:sldId id="686" r:id="rId28"/>
    <p:sldId id="687" r:id="rId29"/>
    <p:sldId id="690" r:id="rId30"/>
    <p:sldId id="691" r:id="rId31"/>
    <p:sldId id="692" r:id="rId32"/>
    <p:sldId id="693" r:id="rId33"/>
    <p:sldId id="694" r:id="rId34"/>
    <p:sldId id="695" r:id="rId35"/>
    <p:sldId id="696" r:id="rId36"/>
    <p:sldId id="714" r:id="rId37"/>
    <p:sldId id="697" r:id="rId38"/>
    <p:sldId id="698" r:id="rId39"/>
    <p:sldId id="699" r:id="rId40"/>
    <p:sldId id="700" r:id="rId41"/>
    <p:sldId id="701" r:id="rId42"/>
    <p:sldId id="702" r:id="rId43"/>
    <p:sldId id="703" r:id="rId44"/>
    <p:sldId id="704" r:id="rId45"/>
    <p:sldId id="705" r:id="rId46"/>
    <p:sldId id="713" r:id="rId47"/>
  </p:sldIdLst>
  <p:sldSz cx="9144000" cy="5143500" type="screen16x9"/>
  <p:notesSz cx="6858000" cy="9144000"/>
  <p:defaultTextStyle>
    <a:defPPr>
      <a:defRPr lang="en-US"/>
    </a:defPPr>
    <a:lvl1pPr marL="0" algn="l" defTabSz="3428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73" algn="l" defTabSz="3428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45" algn="l" defTabSz="3428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18" algn="l" defTabSz="3428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491" algn="l" defTabSz="3428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64" algn="l" defTabSz="3428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35" algn="l" defTabSz="3428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108" algn="l" defTabSz="3428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981" algn="l" defTabSz="3428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54B14E7-7A3C-4E1F-BFE6-ADC2D57E07B8}">
          <p14:sldIdLst>
            <p14:sldId id="256"/>
          </p14:sldIdLst>
        </p14:section>
        <p14:section name="Motivation" id="{1E667732-FC43-644A-8B0E-03BE9E06121D}">
          <p14:sldIdLst>
            <p14:sldId id="530"/>
            <p14:sldId id="659"/>
            <p14:sldId id="670"/>
            <p14:sldId id="652"/>
            <p14:sldId id="660"/>
            <p14:sldId id="661"/>
            <p14:sldId id="662"/>
            <p14:sldId id="671"/>
            <p14:sldId id="653"/>
            <p14:sldId id="672"/>
            <p14:sldId id="654"/>
            <p14:sldId id="667"/>
            <p14:sldId id="668"/>
            <p14:sldId id="674"/>
            <p14:sldId id="675"/>
            <p14:sldId id="673"/>
            <p14:sldId id="676"/>
            <p14:sldId id="677"/>
            <p14:sldId id="678"/>
            <p14:sldId id="679"/>
            <p14:sldId id="680"/>
            <p14:sldId id="683"/>
            <p14:sldId id="684"/>
            <p14:sldId id="685"/>
            <p14:sldId id="689"/>
            <p14:sldId id="686"/>
            <p14:sldId id="687"/>
            <p14:sldId id="690"/>
            <p14:sldId id="691"/>
            <p14:sldId id="692"/>
            <p14:sldId id="693"/>
            <p14:sldId id="694"/>
            <p14:sldId id="695"/>
            <p14:sldId id="696"/>
            <p14:sldId id="714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1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1626">
          <p15:clr>
            <a:srgbClr val="A4A3A4"/>
          </p15:clr>
        </p15:guide>
        <p15:guide id="2" pos="28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66"/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7" autoAdjust="0"/>
    <p:restoredTop sz="86951" autoAdjust="0"/>
  </p:normalViewPr>
  <p:slideViewPr>
    <p:cSldViewPr snapToGrid="0">
      <p:cViewPr varScale="1">
        <p:scale>
          <a:sx n="237" d="100"/>
          <a:sy n="237" d="100"/>
        </p:scale>
        <p:origin x="-104" y="-248"/>
      </p:cViewPr>
      <p:guideLst>
        <p:guide orient="horz" pos="1626"/>
        <p:guide pos="28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FE0EF-DD21-4D3E-9171-50D0A6786E1F}" type="datetimeFigureOut">
              <a:rPr lang="en-US" smtClean="0"/>
              <a:pPr/>
              <a:t>4/23/20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3AD00-74D1-4E09-9E67-57A21632F7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73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4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73" algn="l" defTabSz="68574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45" algn="l" defTabSz="68574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18" algn="l" defTabSz="68574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491" algn="l" defTabSz="68574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64" algn="l" defTabSz="68574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35" algn="l" defTabSz="68574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08" algn="l" defTabSz="68574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981" algn="l" defTabSz="68574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3AD00-74D1-4E09-9E67-57A21632F78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12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one of our previous work, when we were synthesizing the inversion f a given function</a:t>
            </a:r>
          </a:p>
          <a:p>
            <a:r>
              <a:rPr lang="en-US" altLang="zh-CN" dirty="0"/>
              <a:t>We expect the </a:t>
            </a:r>
            <a:r>
              <a:rPr lang="en-US" altLang="zh-CN" dirty="0" err="1"/>
              <a:t>synthezier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845E7-2429-466A-8552-F769C6F50D0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29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>
            <a:extLst>
              <a:ext uri="{FF2B5EF4-FFF2-40B4-BE49-F238E27FC236}">
                <a16:creationId xmlns:a16="http://schemas.microsoft.com/office/drawing/2014/main" xmlns="" id="{F9FBAB15-71A7-4C6B-9049-74F2BBC240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88" y="949325"/>
            <a:ext cx="8329612" cy="4686300"/>
          </a:xfrm>
        </p:spPr>
      </p:sp>
      <p:sp>
        <p:nvSpPr>
          <p:cNvPr id="26627" name="备注占位符 2">
            <a:extLst>
              <a:ext uri="{FF2B5EF4-FFF2-40B4-BE49-F238E27FC236}">
                <a16:creationId xmlns:a16="http://schemas.microsoft.com/office/drawing/2014/main" xmlns="" id="{77F0FB36-D41B-4729-8330-B6852C003D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For example, in this program , this is a possible de tree, </a:t>
            </a:r>
          </a:p>
          <a:p>
            <a:r>
              <a:rPr lang="en-US" altLang="zh-CN" dirty="0"/>
              <a:t>The weight of this program is equal to the weight of its </a:t>
            </a:r>
            <a:r>
              <a:rPr lang="en-US" altLang="zh-CN" dirty="0" err="1"/>
              <a:t>devation</a:t>
            </a:r>
            <a:r>
              <a:rPr lang="en-US" altLang="zh-CN" dirty="0"/>
              <a:t> tree</a:t>
            </a:r>
            <a:endParaRPr lang="zh-CN" altLang="en-US" dirty="0"/>
          </a:p>
        </p:txBody>
      </p:sp>
      <p:sp>
        <p:nvSpPr>
          <p:cNvPr id="26628" name="灯片编号占位符 3">
            <a:extLst>
              <a:ext uri="{FF2B5EF4-FFF2-40B4-BE49-F238E27FC236}">
                <a16:creationId xmlns:a16="http://schemas.microsoft.com/office/drawing/2014/main" xmlns="" id="{BC73229B-7CEF-4711-8242-BB9F2FFE73F7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45678DE-59C7-44F0-8F67-1FCBAC292A02}" type="slidenum">
              <a:rPr lang="en-US" altLang="zh-CN" sz="1400" smtClean="0">
                <a:cs typeface="DejaVu Sans" charset="0"/>
              </a:rPr>
              <a:pPr>
                <a:spcBef>
                  <a:spcPct val="0"/>
                </a:spcBef>
              </a:pPr>
              <a:t>40</a:t>
            </a:fld>
            <a:endParaRPr lang="en-US" altLang="zh-CN" sz="1400"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111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3AD00-74D1-4E09-9E67-57A21632F78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82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3AD00-74D1-4E09-9E67-57A21632F78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50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3AD00-74D1-4E09-9E67-57A21632F78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84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For many years researchers have been trying to </a:t>
            </a:r>
          </a:p>
          <a:p>
            <a:r>
              <a:rPr lang="en-US" baseline="0" dirty="0"/>
              <a:t>improve programmers productivity by answering this question.</a:t>
            </a:r>
          </a:p>
          <a:p>
            <a:r>
              <a:rPr lang="en-US" baseline="0" dirty="0"/>
              <a:t>How do we build reliable software?</a:t>
            </a:r>
          </a:p>
          <a:p>
            <a:r>
              <a:rPr lang="en-US" baseline="0" dirty="0"/>
              <a:t>Given some piece of code we would like some techniques that</a:t>
            </a:r>
          </a:p>
          <a:p>
            <a:r>
              <a:rPr lang="en-US" baseline="0" dirty="0"/>
              <a:t>Tell us whether our code does more or less what we intend it to do</a:t>
            </a:r>
          </a:p>
          <a:p>
            <a:endParaRPr lang="en-US" baseline="0" dirty="0"/>
          </a:p>
          <a:p>
            <a:r>
              <a:rPr lang="en-US" baseline="0" dirty="0"/>
              <a:t>The techniques developed towards this goal can be divided into 2 classes: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Those that target general programs and try to answer questions such as…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And techniques that target restricted domains such as…</a:t>
            </a:r>
          </a:p>
          <a:p>
            <a:pPr marL="0" indent="0">
              <a:buFontTx/>
              <a:buNone/>
            </a:pPr>
            <a:r>
              <a:rPr lang="en-US" baseline="0" dirty="0"/>
              <a:t>In this domains one can try to build simpler but complete abstractions to perform powerful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3AD00-74D1-4E09-9E67-57A21632F78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17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hubris is best captured by this quote from Allan Perlis from the early eighties. </a:t>
            </a:r>
          </a:p>
          <a:p>
            <a:endParaRPr lang="en-US" dirty="0"/>
          </a:p>
          <a:p>
            <a:r>
              <a:rPr lang="en-US" dirty="0"/>
              <a:t>Since then, and in particular in the last 8 years, the technology for synthesis has advanced a lot, but one could argue that Perlis quote is still current. Beyond a certain level of complexity, it is unreasonable to expect a synthesizer to derive</a:t>
            </a:r>
            <a:r>
              <a:rPr lang="en-US" baseline="0" dirty="0"/>
              <a:t> from scratch algorithms that have taken years to develop by the best minds in our field. </a:t>
            </a:r>
          </a:p>
          <a:p>
            <a:endParaRPr lang="en-US" baseline="0" dirty="0"/>
          </a:p>
          <a:p>
            <a:r>
              <a:rPr lang="en-US" baseline="0" dirty="0"/>
              <a:t>In addition to the harness question, there was a second critique to the Dreams=&gt;Programs agenda: dreams don’t make very good specs.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0BC8A-3D2D-4399-A152-F8F7638B02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76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recent exciting example of domain specific</a:t>
            </a:r>
            <a:r>
              <a:rPr lang="en-US" baseline="0" dirty="0"/>
              <a:t> synthesis was developed by </a:t>
            </a:r>
            <a:r>
              <a:rPr lang="en-US" baseline="0" dirty="0" err="1"/>
              <a:t>Gulwani</a:t>
            </a:r>
            <a:r>
              <a:rPr lang="en-US" baseline="0" dirty="0"/>
              <a:t> for automatically producing Excel macros from examples.  In this slide we see that column A contains a line of text with personal data.  Columns B, C, D, E, and F contain extracted elements of the data in column A, as shown in the first row.  Using the first row, </a:t>
            </a:r>
            <a:r>
              <a:rPr lang="en-US" baseline="0" dirty="0" err="1"/>
              <a:t>Gulwani’s</a:t>
            </a:r>
            <a:r>
              <a:rPr lang="en-US" baseline="0" dirty="0"/>
              <a:t> system will synthesize a program that, given data in column A, will produce the data on columns B to E.  As shown in the next slide, this program can then be applied to the remaining rows to produce the desired result.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1D89F-7E71-4B67-8585-18F5E4BA1E6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88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 of the program</a:t>
            </a:r>
            <a:r>
              <a:rPr lang="en-US" baseline="0" dirty="0"/>
              <a:t> generated from the first row applied to the remaining rows.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1D89F-7E71-4B67-8585-18F5E4BA1E6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55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we talk about these different forms of synthesis, we are going to be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0BC8A-3D2D-4399-A152-F8F7638B02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82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Recall</a:t>
            </a:r>
            <a:r>
              <a:rPr lang="en-US" baseline="0" dirty="0" smtClean="0"/>
              <a:t> last time we talked about two major criticisms of synthesis: </a:t>
            </a:r>
          </a:p>
          <a:p>
            <a:pPr marL="216233" indent="-216233">
              <a:buAutoNum type="alphaLcParenR"/>
            </a:pPr>
            <a:r>
              <a:rPr lang="en-US" baseline="0" dirty="0" smtClean="0"/>
              <a:t>It’s too hard to make it work.</a:t>
            </a:r>
          </a:p>
          <a:p>
            <a:pPr marL="216233" indent="-216233">
              <a:buAutoNum type="alphaLcParenR"/>
            </a:pPr>
            <a:r>
              <a:rPr lang="en-US" baseline="0" dirty="0" smtClean="0"/>
              <a:t>Even if it works, it ends up being too hard to use.</a:t>
            </a:r>
          </a:p>
          <a:p>
            <a:pPr marL="216233" indent="-216233">
              <a:buAutoNum type="alphaLcParenR"/>
            </a:pPr>
            <a:endParaRPr lang="en-US" baseline="0" dirty="0" smtClean="0"/>
          </a:p>
          <a:p>
            <a:r>
              <a:rPr lang="en-US" baseline="0" dirty="0" smtClean="0"/>
              <a:t>The dream of PBE was to address the second criticism by allowing users to simply give examples of the behaviors they want and have the system generalize from these examples.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0BC8A-3D2D-4399-A152-F8F7638B02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05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recent exciting example of domain specific</a:t>
            </a:r>
            <a:r>
              <a:rPr lang="en-US" baseline="0" dirty="0" smtClean="0"/>
              <a:t> synthesis was developed by </a:t>
            </a:r>
            <a:r>
              <a:rPr lang="en-US" baseline="0" dirty="0" err="1" smtClean="0"/>
              <a:t>Gulwani</a:t>
            </a:r>
            <a:r>
              <a:rPr lang="en-US" baseline="0" dirty="0" smtClean="0"/>
              <a:t> for automatically producing Excel macros from examples.  In this slide we see that column A contains a line of text with personal data.  Columns B, C, D, E, and F contain extracted elements of the data in column A, as shown in the first row.  Using the first row, </a:t>
            </a:r>
            <a:r>
              <a:rPr lang="en-US" baseline="0" dirty="0" err="1" smtClean="0"/>
              <a:t>Gulwani’s</a:t>
            </a:r>
            <a:r>
              <a:rPr lang="en-US" baseline="0" dirty="0" smtClean="0"/>
              <a:t> system will synthesize a program that, given data in column A, will produce the data on columns B to E.  As shown in the next slide, this program can then be applied to the remaining rows to produce the desired result.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1D89F-7E71-4B67-8585-18F5E4BA1E6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88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D0FFAA-3468-4AA7-985E-428203FBB15B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1180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3"/>
            <a:ext cx="7848600" cy="1445419"/>
          </a:xfrm>
        </p:spPr>
        <p:txBody>
          <a:bodyPr anchor="b">
            <a:noAutofit/>
          </a:bodyPr>
          <a:lstStyle>
            <a:lvl1pPr>
              <a:defRPr sz="4100" cap="all" baseline="0">
                <a:solidFill>
                  <a:srgbClr val="FF66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A3F6-F20B-4312-9A09-FE84ECE70951}" type="datetime1">
              <a:rPr lang="en-US" smtClean="0"/>
              <a:pPr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47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30F35-C293-4413-A0A0-2FF2CD8B769F}" type="datetime1">
              <a:rPr lang="en-US" smtClean="0"/>
              <a:pPr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52400" y="-1314450"/>
            <a:ext cx="4495800" cy="5486400"/>
          </a:xfrm>
        </p:spPr>
        <p:txBody>
          <a:bodyPr>
            <a:noAutofit/>
          </a:bodyPr>
          <a:lstStyle>
            <a:lvl1pPr marL="0" indent="0">
              <a:buNone/>
              <a:defRPr sz="53600" b="1">
                <a:solidFill>
                  <a:schemeClr val="bg1">
                    <a:lumMod val="75000"/>
                  </a:schemeClr>
                </a:solidFill>
                <a:latin typeface="Bodoni MT" pitchFamily="18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"/>
            <a:ext cx="4038600" cy="467944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355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172" y="205014"/>
            <a:ext cx="8228763" cy="85875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32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 b="1">
                <a:latin typeface="Rockwell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2B89D-0739-4EA9-83D0-C9E0CE0D2848}" type="datetime1">
              <a:rPr lang="en-US" smtClean="0"/>
              <a:pPr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4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42095"/>
            <a:ext cx="7772400" cy="1650207"/>
          </a:xfrm>
        </p:spPr>
        <p:txBody>
          <a:bodyPr anchor="b">
            <a:normAutofit/>
          </a:bodyPr>
          <a:lstStyle>
            <a:lvl1pPr algn="l">
              <a:defRPr sz="4500" b="1" cap="all">
                <a:solidFill>
                  <a:srgbClr val="FF6600"/>
                </a:solidFill>
                <a:latin typeface="Andy" pitchFamily="66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640591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1800" b="1" cap="all">
                <a:solidFill>
                  <a:schemeClr val="bg2"/>
                </a:solidFill>
              </a:defRPr>
            </a:lvl1pPr>
            <a:lvl2pPr marL="3428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745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3pPr>
            <a:lvl4pPr marL="1028618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491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364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235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108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2981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78A67-0D34-47BF-A61F-92B1B8BC8342}" type="datetime1">
              <a:rPr lang="en-US" smtClean="0"/>
              <a:pPr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620016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715880" y="3601650"/>
            <a:ext cx="7848600" cy="1191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28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ckwell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415D-9BB0-406D-BB9E-EE9912489E7D}" type="datetime1">
              <a:rPr lang="en-US" smtClean="0"/>
              <a:pPr/>
              <a:t>4/23/20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Baskerville Old Face" panose="02020602080505020303" pitchFamily="18" charset="0"/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0" y="1255014"/>
            <a:ext cx="0" cy="353872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252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ckwell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2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</a:defRPr>
            </a:lvl1pPr>
            <a:lvl2pPr marL="342873" indent="0">
              <a:buNone/>
              <a:defRPr sz="1600" b="1"/>
            </a:lvl2pPr>
            <a:lvl3pPr marL="685745" indent="0">
              <a:buNone/>
              <a:defRPr sz="1400" b="1"/>
            </a:lvl3pPr>
            <a:lvl4pPr marL="1028618" indent="0">
              <a:buNone/>
              <a:defRPr sz="1100" b="1"/>
            </a:lvl4pPr>
            <a:lvl5pPr marL="1371491" indent="0">
              <a:buNone/>
              <a:defRPr sz="1100" b="1"/>
            </a:lvl5pPr>
            <a:lvl6pPr marL="1714364" indent="0">
              <a:buNone/>
              <a:defRPr sz="1100" b="1"/>
            </a:lvl6pPr>
            <a:lvl7pPr marL="2057235" indent="0">
              <a:buNone/>
              <a:defRPr sz="1100" b="1"/>
            </a:lvl7pPr>
            <a:lvl8pPr marL="2400108" indent="0">
              <a:buNone/>
              <a:defRPr sz="1100" b="1"/>
            </a:lvl8pPr>
            <a:lvl9pPr marL="2742981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2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16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873" indent="0">
              <a:buNone/>
              <a:defRPr sz="1600" b="1"/>
            </a:lvl2pPr>
            <a:lvl3pPr marL="685745" indent="0">
              <a:buNone/>
              <a:defRPr sz="1400" b="1"/>
            </a:lvl3pPr>
            <a:lvl4pPr marL="1028618" indent="0">
              <a:buNone/>
              <a:defRPr sz="1100" b="1"/>
            </a:lvl4pPr>
            <a:lvl5pPr marL="1371491" indent="0">
              <a:buNone/>
              <a:defRPr sz="1100" b="1"/>
            </a:lvl5pPr>
            <a:lvl6pPr marL="1714364" indent="0">
              <a:buNone/>
              <a:defRPr sz="1100" b="1"/>
            </a:lvl6pPr>
            <a:lvl7pPr marL="2057235" indent="0">
              <a:buNone/>
              <a:defRPr sz="1100" b="1"/>
            </a:lvl7pPr>
            <a:lvl8pPr marL="2400108" indent="0">
              <a:buNone/>
              <a:defRPr sz="1100" b="1"/>
            </a:lvl8pPr>
            <a:lvl9pPr marL="2742981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23A9F-EEEB-4E91-9B8D-59D89594AD8A}" type="datetime1">
              <a:rPr lang="en-US" smtClean="0"/>
              <a:pPr/>
              <a:t>4/23/20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70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665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ckwell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0223-5CC6-4971-8096-F4238B973240}" type="datetime1">
              <a:rPr lang="en-US" smtClean="0"/>
              <a:pPr/>
              <a:t>4/23/20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63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8A19-7F76-4BC0-8C71-75422E4797BA}" type="datetime1">
              <a:rPr lang="en-US" smtClean="0"/>
              <a:pPr/>
              <a:t>4/23/20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803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100"/>
            </a:lvl1pPr>
            <a:lvl2pPr marL="342873" indent="0">
              <a:buNone/>
              <a:defRPr sz="900"/>
            </a:lvl2pPr>
            <a:lvl3pPr marL="685745" indent="0">
              <a:buNone/>
              <a:defRPr sz="800"/>
            </a:lvl3pPr>
            <a:lvl4pPr marL="1028618" indent="0">
              <a:buNone/>
              <a:defRPr sz="700"/>
            </a:lvl4pPr>
            <a:lvl5pPr marL="1371491" indent="0">
              <a:buNone/>
              <a:defRPr sz="700"/>
            </a:lvl5pPr>
            <a:lvl6pPr marL="1714364" indent="0">
              <a:buNone/>
              <a:defRPr sz="700"/>
            </a:lvl6pPr>
            <a:lvl7pPr marL="2057235" indent="0">
              <a:buNone/>
              <a:defRPr sz="700"/>
            </a:lvl7pPr>
            <a:lvl8pPr marL="2400108" indent="0">
              <a:buNone/>
              <a:defRPr sz="700"/>
            </a:lvl8pPr>
            <a:lvl9pPr marL="2742981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8D89-EB30-46CF-8CA3-CFDD279118E9}" type="datetime1">
              <a:rPr lang="en-US" smtClean="0"/>
              <a:pPr/>
              <a:t>4/23/20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8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529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3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873" indent="0">
              <a:buNone/>
              <a:defRPr sz="2100"/>
            </a:lvl2pPr>
            <a:lvl3pPr marL="685745" indent="0">
              <a:buNone/>
              <a:defRPr sz="1800"/>
            </a:lvl3pPr>
            <a:lvl4pPr marL="1028618" indent="0">
              <a:buNone/>
              <a:defRPr sz="1600"/>
            </a:lvl4pPr>
            <a:lvl5pPr marL="1371491" indent="0">
              <a:buNone/>
              <a:defRPr sz="1600"/>
            </a:lvl5pPr>
            <a:lvl6pPr marL="1714364" indent="0">
              <a:buNone/>
              <a:defRPr sz="1600"/>
            </a:lvl6pPr>
            <a:lvl7pPr marL="2057235" indent="0">
              <a:buNone/>
              <a:defRPr sz="1600"/>
            </a:lvl7pPr>
            <a:lvl8pPr marL="2400108" indent="0">
              <a:buNone/>
              <a:defRPr sz="1600"/>
            </a:lvl8pPr>
            <a:lvl9pPr marL="2742981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100"/>
            </a:lvl1pPr>
            <a:lvl2pPr marL="342873" indent="0">
              <a:buNone/>
              <a:defRPr sz="900"/>
            </a:lvl2pPr>
            <a:lvl3pPr marL="685745" indent="0">
              <a:buNone/>
              <a:defRPr sz="800"/>
            </a:lvl3pPr>
            <a:lvl4pPr marL="1028618" indent="0">
              <a:buNone/>
              <a:defRPr sz="700"/>
            </a:lvl4pPr>
            <a:lvl5pPr marL="1371491" indent="0">
              <a:buNone/>
              <a:defRPr sz="700"/>
            </a:lvl5pPr>
            <a:lvl6pPr marL="1714364" indent="0">
              <a:buNone/>
              <a:defRPr sz="700"/>
            </a:lvl6pPr>
            <a:lvl7pPr marL="2057235" indent="0">
              <a:buNone/>
              <a:defRPr sz="700"/>
            </a:lvl7pPr>
            <a:lvl8pPr marL="2400108" indent="0">
              <a:buNone/>
              <a:defRPr sz="700"/>
            </a:lvl8pPr>
            <a:lvl9pPr marL="2742981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9CDBB-A32F-45A9-A99B-FDE9C646F57A}" type="datetime1">
              <a:rPr lang="en-US" smtClean="0"/>
              <a:pPr/>
              <a:t>4/23/20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3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/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68574" tIns="34288" rIns="68574" bIns="34288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68574" tIns="34288" rIns="68574" bIns="3428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/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68574" tIns="34288" rIns="68574" bIns="34288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23338E2-04F8-4B3F-9B23-C0B22454248F}" type="datetime1">
              <a:rPr lang="en-US" smtClean="0"/>
              <a:pPr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68574" tIns="34288" rIns="68574" bIns="34288" rtlCol="0" anchor="ctr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68574" tIns="34288" rIns="68574" bIns="34288" rtlCol="0" anchor="ctr"/>
          <a:lstStyle>
            <a:lvl1pPr algn="l">
              <a:defRPr sz="1100" b="1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042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hdr="0" ftr="0" dt="0"/>
  <p:txStyles>
    <p:titleStyle>
      <a:lvl1pPr algn="l" defTabSz="685745" rtl="0" eaLnBrk="1" latinLnBrk="0" hangingPunct="1">
        <a:spcBef>
          <a:spcPct val="0"/>
        </a:spcBef>
        <a:buNone/>
        <a:defRPr sz="3300" b="1" kern="1200" spc="-75" baseline="0">
          <a:solidFill>
            <a:schemeClr val="tx2"/>
          </a:solidFill>
          <a:latin typeface="Rockwell" pitchFamily="18" charset="0"/>
          <a:ea typeface="+mj-ea"/>
          <a:cs typeface="+mj-cs"/>
        </a:defRPr>
      </a:lvl1pPr>
    </p:titleStyle>
    <p:bodyStyle>
      <a:lvl1pPr marL="137148" indent="-137148" algn="l" defTabSz="685745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342873" indent="-137148" algn="l" defTabSz="685745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548597" indent="-137148" algn="l" defTabSz="685745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754320" indent="-137148" algn="l" defTabSz="685745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1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891470" indent="-102863" algn="l" defTabSz="685745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1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1028618" indent="-137148" algn="l" defTabSz="685745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165766" indent="-137148" algn="l" defTabSz="685745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302917" indent="-137148" algn="l" defTabSz="685745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65" indent="-137148" algn="l" defTabSz="685745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3" algn="l" defTabSz="68574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5" algn="l" defTabSz="68574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18" algn="l" defTabSz="68574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1" algn="l" defTabSz="68574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64" algn="l" defTabSz="68574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35" algn="l" defTabSz="68574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08" algn="l" defTabSz="68574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81" algn="l" defTabSz="68574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LbK-FfCEBOw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40.png"/><Relationship Id="rId5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40.png"/><Relationship Id="rId5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emf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4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80.png"/><Relationship Id="rId5" Type="http://schemas.openxmlformats.org/officeDocument/2006/relationships/image" Target="../media/image39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35.emf"/><Relationship Id="rId5" Type="http://schemas.openxmlformats.org/officeDocument/2006/relationships/image" Target="../media/image43.emf"/><Relationship Id="rId6" Type="http://schemas.openxmlformats.org/officeDocument/2006/relationships/image" Target="../media/image44.emf"/><Relationship Id="rId7" Type="http://schemas.openxmlformats.org/officeDocument/2006/relationships/image" Target="../media/image4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45.emf"/><Relationship Id="rId5" Type="http://schemas.openxmlformats.org/officeDocument/2006/relationships/image" Target="../media/image46.png"/><Relationship Id="rId6" Type="http://schemas.openxmlformats.org/officeDocument/2006/relationships/image" Target="../media/image36.emf"/><Relationship Id="rId7" Type="http://schemas.openxmlformats.org/officeDocument/2006/relationships/image" Target="../media/image47.png"/><Relationship Id="rId8" Type="http://schemas.openxmlformats.org/officeDocument/2006/relationships/image" Target="../media/image460.png"/><Relationship Id="rId9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45.emf"/><Relationship Id="rId5" Type="http://schemas.openxmlformats.org/officeDocument/2006/relationships/image" Target="../media/image44.png"/><Relationship Id="rId6" Type="http://schemas.openxmlformats.org/officeDocument/2006/relationships/image" Target="../media/image36.emf"/><Relationship Id="rId10" Type="http://schemas.openxmlformats.org/officeDocument/2006/relationships/image" Target="../media/image470.png"/><Relationship Id="rId8" Type="http://schemas.openxmlformats.org/officeDocument/2006/relationships/image" Target="../media/image460.png"/><Relationship Id="rId9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Relationship Id="rId3" Type="http://schemas.openxmlformats.org/officeDocument/2006/relationships/image" Target="../media/image4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gif"/><Relationship Id="rId3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500" dirty="0" smtClean="0">
                <a:solidFill>
                  <a:schemeClr val="accent6"/>
                </a:solidFill>
              </a:rPr>
              <a:t>Research in program synthesis</a:t>
            </a:r>
            <a:endParaRPr lang="en-US" sz="3500" dirty="0">
              <a:solidFill>
                <a:schemeClr val="accent6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More in CS703 </a:t>
            </a:r>
            <a:r>
              <a:rPr lang="en-US" dirty="0"/>
              <a:t>– Program verification and synthesis</a:t>
            </a:r>
          </a:p>
          <a:p>
            <a:r>
              <a:rPr lang="en-US" dirty="0"/>
              <a:t>Loris D’Antoni</a:t>
            </a:r>
          </a:p>
        </p:txBody>
      </p:sp>
    </p:spTree>
    <p:extLst>
      <p:ext uri="{BB962C8B-B14F-4D97-AF65-F5344CB8AC3E}">
        <p14:creationId xmlns:p14="http://schemas.microsoft.com/office/powerpoint/2010/main" val="531958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program synthesis?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AutoShape 2" descr="Image result for program jav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program jav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program jav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program java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program java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AutoShape 14" descr="Image result for engine clipart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6" descr="Image result for engine clipart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8" descr="Image result for engine clipart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32" descr="Screen Shot 2015-02-04 at 12.17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66" y="1367249"/>
            <a:ext cx="7773969" cy="30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64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9268" y="1707390"/>
            <a:ext cx="6706280" cy="265457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3600" dirty="0"/>
              <a:t>When someone says "I want a programming language in which I need only say what I wish done," give him a lollipop.</a:t>
            </a:r>
          </a:p>
          <a:p>
            <a:pPr algn="r"/>
            <a:r>
              <a:rPr lang="en-US" sz="2400" dirty="0"/>
              <a:t>-Allan Perlis 1982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457" y="1428407"/>
            <a:ext cx="1901378" cy="23401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484" y="1347952"/>
            <a:ext cx="2587264" cy="234923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software synthesis</a:t>
            </a:r>
          </a:p>
        </p:txBody>
      </p:sp>
    </p:spTree>
    <p:extLst>
      <p:ext uri="{BB962C8B-B14F-4D97-AF65-F5344CB8AC3E}">
        <p14:creationId xmlns:p14="http://schemas.microsoft.com/office/powerpoint/2010/main" val="389503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program synthesis?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AutoShape 2" descr="Image result for program jav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program jav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program jav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program java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program java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7667" y="1518202"/>
            <a:ext cx="132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intent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715" y="3070037"/>
            <a:ext cx="238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Domain knowledge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83740" y="3389870"/>
            <a:ext cx="1626324" cy="124573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Program can only use:</a:t>
            </a:r>
          </a:p>
          <a:p>
            <a:r>
              <a:rPr lang="en-US" dirty="0"/>
              <a:t>Length(x), if(x)then y else z, x[</a:t>
            </a:r>
            <a:r>
              <a:rPr lang="en-US" dirty="0" err="1"/>
              <a:t>i</a:t>
            </a:r>
            <a:r>
              <a:rPr lang="en-US" dirty="0"/>
              <a:t>],…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750902" y="2694532"/>
            <a:ext cx="1626324" cy="110672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Synthesizer</a:t>
            </a:r>
          </a:p>
        </p:txBody>
      </p:sp>
      <p:cxnSp>
        <p:nvCxnSpPr>
          <p:cNvPr id="22" name="Straight Arrow Connector 21"/>
          <p:cNvCxnSpPr>
            <a:stCxn id="18" idx="3"/>
          </p:cNvCxnSpPr>
          <p:nvPr/>
        </p:nvCxnSpPr>
        <p:spPr>
          <a:xfrm flipV="1">
            <a:off x="2410064" y="3528884"/>
            <a:ext cx="1340838" cy="483854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410063" y="2435662"/>
            <a:ext cx="1340839" cy="546071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AutoShape 14" descr="Image result for engine clipart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6" descr="Image result for engine clipart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8" descr="Image result for engine clipart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0" name="Picture 22" descr="http://png.clipart.me/previews/c78/gears-motion-motor-engine-clip-art-4299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723" y="3389870"/>
            <a:ext cx="345753" cy="37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/>
          <p:cNvCxnSpPr>
            <a:stCxn id="20" idx="3"/>
            <a:endCxn id="33" idx="1"/>
          </p:cNvCxnSpPr>
          <p:nvPr/>
        </p:nvCxnSpPr>
        <p:spPr>
          <a:xfrm>
            <a:off x="5377226" y="3247893"/>
            <a:ext cx="808889" cy="2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54" name="Rectangle 2053"/>
          <p:cNvSpPr/>
          <p:nvPr/>
        </p:nvSpPr>
        <p:spPr>
          <a:xfrm>
            <a:off x="460375" y="1530607"/>
            <a:ext cx="2620107" cy="324812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60375" y="116127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Input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920819" y="1498803"/>
            <a:ext cx="2981344" cy="324812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059427" y="112947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Output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41782" y="1659673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Program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02776" y="1866399"/>
            <a:ext cx="1626324" cy="110672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1 -&gt; 0</a:t>
            </a:r>
          </a:p>
          <a:p>
            <a:pPr algn="ctr"/>
            <a:r>
              <a:rPr lang="en-US" sz="1800" dirty="0"/>
              <a:t>340 -&gt; 300</a:t>
            </a:r>
          </a:p>
          <a:p>
            <a:pPr algn="ctr"/>
            <a:r>
              <a:rPr lang="en-US" sz="1800" dirty="0"/>
              <a:t>568 -&gt; 500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86115" y="2011681"/>
            <a:ext cx="2544417" cy="247285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dirty="0"/>
              <a:t>Function f(x){</a:t>
            </a:r>
          </a:p>
          <a:p>
            <a:pPr lvl="1"/>
            <a:r>
              <a:rPr lang="en-US" sz="1800" dirty="0"/>
              <a:t>If(length(x)&lt;3)</a:t>
            </a:r>
          </a:p>
          <a:p>
            <a:pPr lvl="1"/>
            <a:r>
              <a:rPr lang="en-US" sz="1800" dirty="0"/>
              <a:t>	return 0</a:t>
            </a:r>
          </a:p>
          <a:p>
            <a:pPr lvl="1"/>
            <a:r>
              <a:rPr lang="en-US" sz="1800" dirty="0"/>
              <a:t>Else</a:t>
            </a:r>
          </a:p>
          <a:p>
            <a:pPr lvl="1"/>
            <a:r>
              <a:rPr lang="en-US" sz="1800" dirty="0"/>
              <a:t>	return x[0]+`00’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31" name="TextBox 30"/>
          <p:cNvSpPr txBox="1"/>
          <p:nvPr/>
        </p:nvSpPr>
        <p:spPr>
          <a:xfrm rot="20329690">
            <a:off x="602314" y="1061978"/>
            <a:ext cx="76157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FF0000"/>
                </a:solidFill>
              </a:rPr>
              <a:t>EVEN MORE</a:t>
            </a:r>
          </a:p>
          <a:p>
            <a:pPr algn="ctr"/>
            <a:r>
              <a:rPr lang="en-US" sz="8800" b="1" dirty="0">
                <a:solidFill>
                  <a:srgbClr val="FF0000"/>
                </a:solidFill>
              </a:rPr>
              <a:t>UNDECIDABLE</a:t>
            </a:r>
          </a:p>
        </p:txBody>
      </p:sp>
    </p:spTree>
    <p:extLst>
      <p:ext uri="{BB962C8B-B14F-4D97-AF65-F5344CB8AC3E}">
        <p14:creationId xmlns:p14="http://schemas.microsoft.com/office/powerpoint/2010/main" val="423382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20" grpId="0" animBg="1"/>
      <p:bldP spid="2054" grpId="0" animBg="1"/>
      <p:bldP spid="44" grpId="0"/>
      <p:bldP spid="45" grpId="0" animBg="1"/>
      <p:bldP spid="46" grpId="0"/>
      <p:bldP spid="32" grpId="0"/>
      <p:bldP spid="33" grpId="0" animBg="1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Never give up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Automatic program repair </a:t>
            </a:r>
          </a:p>
          <a:p>
            <a:r>
              <a:rPr lang="en-US" dirty="0"/>
              <a:t>Parsers from examples  </a:t>
            </a:r>
          </a:p>
          <a:p>
            <a:r>
              <a:rPr lang="en-US" dirty="0"/>
              <a:t>Network updates from specification </a:t>
            </a:r>
          </a:p>
          <a:p>
            <a:r>
              <a:rPr lang="en-US" dirty="0"/>
              <a:t>Biological models from mutations</a:t>
            </a:r>
          </a:p>
          <a:p>
            <a:r>
              <a:rPr lang="en-US" dirty="0"/>
              <a:t>Automatic feedback for programming assignments [Singh+14]</a:t>
            </a:r>
          </a:p>
          <a:p>
            <a:r>
              <a:rPr lang="en-US" dirty="0"/>
              <a:t>Reactive controllers</a:t>
            </a:r>
          </a:p>
          <a:p>
            <a:r>
              <a:rPr lang="en-US" dirty="0">
                <a:hlinkClick r:id="rId2"/>
              </a:rPr>
              <a:t>FlashFill video</a:t>
            </a:r>
            <a:r>
              <a:rPr lang="en-US" dirty="0"/>
              <a:t> [Gulwani11]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831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 descr="Screen Shot 2015-08-30 at 10.45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916"/>
            <a:ext cx="9144000" cy="42625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41583" y="1090083"/>
            <a:ext cx="2222500" cy="254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90650" y="2978149"/>
            <a:ext cx="757767" cy="27093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08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136" y="1209197"/>
            <a:ext cx="6553863" cy="388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FlashFill</a:t>
            </a:r>
            <a:r>
              <a:rPr lang="en-US" dirty="0"/>
              <a:t>: a feature of Excel 2013 </a:t>
            </a:r>
            <a:br>
              <a:rPr lang="en-US" dirty="0"/>
            </a:br>
            <a:r>
              <a:rPr lang="en-US" sz="2700" dirty="0"/>
              <a:t>(</a:t>
            </a:r>
            <a:r>
              <a:rPr lang="en-US" sz="2700" dirty="0" err="1"/>
              <a:t>Sumit</a:t>
            </a:r>
            <a:r>
              <a:rPr lang="en-US" sz="2700" dirty="0"/>
              <a:t> </a:t>
            </a:r>
            <a:r>
              <a:rPr lang="en-US" sz="2700" dirty="0" err="1"/>
              <a:t>Gulwani</a:t>
            </a:r>
            <a:r>
              <a:rPr lang="en-US" sz="2700" dirty="0"/>
              <a:t> et al.)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458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FlashFill</a:t>
            </a:r>
            <a:r>
              <a:rPr lang="en-US" dirty="0"/>
              <a:t>: a feature of Excel 2013 </a:t>
            </a:r>
            <a:br>
              <a:rPr lang="en-US" dirty="0"/>
            </a:br>
            <a:r>
              <a:rPr lang="en-US" sz="2700" dirty="0"/>
              <a:t>(</a:t>
            </a:r>
            <a:r>
              <a:rPr lang="en-US" sz="2700" dirty="0" err="1"/>
              <a:t>Sumit</a:t>
            </a:r>
            <a:r>
              <a:rPr lang="en-US" sz="2700" dirty="0"/>
              <a:t> </a:t>
            </a:r>
            <a:r>
              <a:rPr lang="en-US" sz="2700" dirty="0" err="1"/>
              <a:t>Gulwani</a:t>
            </a:r>
            <a:r>
              <a:rPr lang="en-US" sz="2700" dirty="0"/>
              <a:t> et al.)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405" y="1304013"/>
            <a:ext cx="6362841" cy="376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4479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95" y="1370157"/>
            <a:ext cx="3236557" cy="304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714" y="1370157"/>
            <a:ext cx="4872038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265" y="2074342"/>
            <a:ext cx="4779169" cy="161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577" y="3373305"/>
            <a:ext cx="1893094" cy="621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720" y="3314581"/>
            <a:ext cx="2071688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312" y="3098271"/>
            <a:ext cx="3114675" cy="550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22" y="3933153"/>
            <a:ext cx="1750219" cy="450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33" y="1370157"/>
            <a:ext cx="2035969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789" y="3256633"/>
            <a:ext cx="1521619" cy="864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application of synthesis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5943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every synthesis problem…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tell the system what you want?</a:t>
            </a:r>
          </a:p>
          <a:p>
            <a:pPr lvl="1"/>
            <a:r>
              <a:rPr lang="en-US" dirty="0" smtClean="0"/>
              <a:t>What is the specification formalism</a:t>
            </a:r>
          </a:p>
          <a:p>
            <a:pPr lvl="1"/>
            <a:r>
              <a:rPr lang="en-US" dirty="0" smtClean="0"/>
              <a:t>What is the interaction model</a:t>
            </a:r>
          </a:p>
          <a:p>
            <a:pPr lvl="1"/>
            <a:r>
              <a:rPr lang="en-US" dirty="0" smtClean="0"/>
              <a:t>What happens when there is ambiguity</a:t>
            </a:r>
          </a:p>
          <a:p>
            <a:r>
              <a:rPr lang="en-US" dirty="0" smtClean="0"/>
              <a:t>How do you represent domain knowledge?</a:t>
            </a:r>
          </a:p>
          <a:p>
            <a:pPr lvl="1"/>
            <a:r>
              <a:rPr lang="en-US" dirty="0" smtClean="0"/>
              <a:t>How do you guide the system towards relevant programs</a:t>
            </a:r>
          </a:p>
          <a:p>
            <a:pPr lvl="1"/>
            <a:r>
              <a:rPr lang="en-US" dirty="0" smtClean="0"/>
              <a:t>How can you take advantage of the structure of the</a:t>
            </a:r>
            <a:br>
              <a:rPr lang="en-US" dirty="0" smtClean="0"/>
            </a:br>
            <a:r>
              <a:rPr lang="en-US" dirty="0" smtClean="0"/>
              <a:t>space of programs you care about</a:t>
            </a:r>
          </a:p>
          <a:p>
            <a:r>
              <a:rPr lang="en-US" dirty="0" smtClean="0"/>
              <a:t>How does the system find the program you actually want?</a:t>
            </a:r>
          </a:p>
          <a:p>
            <a:pPr lvl="1"/>
            <a:r>
              <a:rPr lang="en-US" dirty="0" smtClean="0"/>
              <a:t>And how does it know it is the program you want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00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types of synthesis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Inductive Synthesis</a:t>
            </a:r>
          </a:p>
          <a:p>
            <a:endParaRPr lang="en-US" dirty="0"/>
          </a:p>
          <a:p>
            <a:r>
              <a:rPr lang="en-US" dirty="0" smtClean="0"/>
              <a:t>Functional Synthesis</a:t>
            </a:r>
          </a:p>
          <a:p>
            <a:endParaRPr lang="en-US" dirty="0"/>
          </a:p>
          <a:p>
            <a:r>
              <a:rPr lang="en-US" dirty="0" smtClean="0"/>
              <a:t>Reactive Synthesis</a:t>
            </a:r>
          </a:p>
          <a:p>
            <a:endParaRPr lang="en-US" dirty="0"/>
          </a:p>
          <a:p>
            <a:r>
              <a:rPr lang="en-US" dirty="0" smtClean="0"/>
              <a:t>Quantitative Synthesis</a:t>
            </a:r>
          </a:p>
        </p:txBody>
      </p:sp>
    </p:spTree>
    <p:extLst>
      <p:ext uri="{BB962C8B-B14F-4D97-AF65-F5344CB8AC3E}">
        <p14:creationId xmlns:p14="http://schemas.microsoft.com/office/powerpoint/2010/main" val="1711393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B6A2E1E4-F064-4601-B143-0B7D060B57BD}" type="slidenum">
              <a:rPr lang="en-US" smtClean="0"/>
              <a:pPr algn="r"/>
              <a:t>2</a:t>
            </a:fld>
            <a:endParaRPr lang="en-US" dirty="0"/>
          </a:p>
        </p:txBody>
      </p:sp>
      <p:sp>
        <p:nvSpPr>
          <p:cNvPr id="5" name="AutoShape 2" descr="Image result for ariane disa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Image result for ariane disaste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6" descr="Image result for ariane disaste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8" descr="Image result for ariane disaster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35" y="2588977"/>
            <a:ext cx="60293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92" y="394431"/>
            <a:ext cx="1600202" cy="202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994" y="394431"/>
            <a:ext cx="1310061" cy="201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331103" y="4858247"/>
            <a:ext cx="1630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S. A. </a:t>
            </a:r>
            <a:r>
              <a:rPr lang="en-US" dirty="0" err="1"/>
              <a:t>Seshia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44791" y="1090947"/>
            <a:ext cx="31513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Ariane disaster, 1996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$500 million software failure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136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30" y="527603"/>
            <a:ext cx="24288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6790414" y="1475668"/>
            <a:ext cx="1568395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FDIV error, 1994</a:t>
            </a:r>
          </a:p>
          <a:p>
            <a:r>
              <a:rPr lang="en-US" b="1" dirty="0">
                <a:solidFill>
                  <a:schemeClr val="bg1"/>
                </a:solidFill>
              </a:rPr>
              <a:t>$500 million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016" y="2715122"/>
            <a:ext cx="46196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003240" y="3773195"/>
            <a:ext cx="271808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/>
              <a:t>Estimated worst-case worm cost:</a:t>
            </a:r>
          </a:p>
          <a:p>
            <a:r>
              <a:rPr lang="en-US" b="1" dirty="0"/>
              <a:t>&gt; $50 billion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812897" y="1414112"/>
            <a:ext cx="5390985" cy="244227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Bugs cost Time, Money, Lives, 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20317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29842" y="1699334"/>
            <a:ext cx="3868340" cy="617934"/>
          </a:xfrm>
        </p:spPr>
        <p:txBody>
          <a:bodyPr/>
          <a:lstStyle/>
          <a:p>
            <a:r>
              <a:rPr lang="en-US" dirty="0" smtClean="0"/>
              <a:t>Traditional Machine Learning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29842" y="2317268"/>
            <a:ext cx="3868340" cy="2763441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1500" dirty="0"/>
              <a:t>Learn a function from a set of examples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1500" dirty="0"/>
              <a:t>Scalability is very important, algorithms must scale to millions of data points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1500" dirty="0"/>
              <a:t>Data is assumed to be noisy;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/>
              <a:t>need to avoid overfitting</a:t>
            </a:r>
            <a:br>
              <a:rPr lang="en-US" sz="1200" dirty="0"/>
            </a:br>
            <a:endParaRPr lang="en-US" sz="1200" dirty="0"/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1500" dirty="0"/>
              <a:t>Space of possible functions is highly stylized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1500" dirty="0"/>
              <a:t>Background knowledge incorporated as preprocessing and feature selection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29150" y="1699334"/>
            <a:ext cx="3887391" cy="617934"/>
          </a:xfrm>
        </p:spPr>
        <p:txBody>
          <a:bodyPr/>
          <a:lstStyle/>
          <a:p>
            <a:r>
              <a:rPr lang="en-US" dirty="0" smtClean="0"/>
              <a:t>Inductive Synthesis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29150" y="2317268"/>
            <a:ext cx="3887391" cy="2763441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1500" dirty="0"/>
              <a:t>Learn a function from a set of examples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1500" dirty="0"/>
              <a:t>Scalability is not so important, usually we are dealing with small numbers of examples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1500" dirty="0"/>
              <a:t>Data is assumed to be clean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/>
              <a:t>It’s annoying when user says f(x)=y and the system assumes the user is wrong and decides that f(x)=z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1500" dirty="0"/>
              <a:t>Space of possible functions can be arbitrary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1500" dirty="0"/>
              <a:t>Background knowledge encoded in the description of the space and in the search itself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Inductive Synthesis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29841" y="941647"/>
            <a:ext cx="7320980" cy="84557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Synthesize a program whose behavior satisfies a set of examples</a:t>
            </a:r>
          </a:p>
        </p:txBody>
      </p:sp>
    </p:spTree>
    <p:extLst>
      <p:ext uri="{BB962C8B-B14F-4D97-AF65-F5344CB8AC3E}">
        <p14:creationId xmlns:p14="http://schemas.microsoft.com/office/powerpoint/2010/main" val="3204136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5" y="21892"/>
            <a:ext cx="7245601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Programming by Example: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4370" y="1143001"/>
            <a:ext cx="7320980" cy="3489722"/>
          </a:xfrm>
        </p:spPr>
        <p:txBody>
          <a:bodyPr/>
          <a:lstStyle/>
          <a:p>
            <a:r>
              <a:rPr lang="en-US" dirty="0" smtClean="0"/>
              <a:t>Two major criticisms of synthesis:</a:t>
            </a:r>
          </a:p>
          <a:p>
            <a:pPr lvl="1"/>
            <a:r>
              <a:rPr lang="en-US" dirty="0" smtClean="0"/>
              <a:t>It’s too hard to make it work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Even if it works, it ends up being too hard to use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 Box 13"/>
          <p:cNvSpPr txBox="1"/>
          <p:nvPr/>
        </p:nvSpPr>
        <p:spPr>
          <a:xfrm>
            <a:off x="2201712" y="4473893"/>
            <a:ext cx="3799040" cy="399155"/>
          </a:xfrm>
          <a:prstGeom prst="rect">
            <a:avLst/>
          </a:prstGeom>
          <a:solidFill>
            <a:schemeClr val="lt1"/>
          </a:solidFill>
          <a:ln w="6350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600" dirty="0">
                <a:ea typeface="Calibri"/>
                <a:cs typeface="Times New Roman"/>
              </a:rPr>
              <a:t>Students and Teachers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556076" y="2517724"/>
            <a:ext cx="5086350" cy="2457656"/>
            <a:chOff x="2074768" y="3356965"/>
            <a:chExt cx="6781800" cy="3276874"/>
          </a:xfrm>
        </p:grpSpPr>
        <p:sp>
          <p:nvSpPr>
            <p:cNvPr id="4" name="Isosceles Triangle 3"/>
            <p:cNvSpPr/>
            <p:nvPr/>
          </p:nvSpPr>
          <p:spPr>
            <a:xfrm>
              <a:off x="2074768" y="3356965"/>
              <a:ext cx="6781800" cy="3276874"/>
            </a:xfrm>
            <a:prstGeom prst="triangle">
              <a:avLst/>
            </a:prstGeom>
            <a:ln w="28575">
              <a:solidFill>
                <a:srgbClr val="FF99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750"/>
                </a:spcAft>
              </a:pPr>
              <a:r>
                <a:rPr lang="en-US" sz="800">
                  <a:ea typeface="Calibri"/>
                  <a:cs typeface="Times New Roman"/>
                </a:rPr>
                <a:t> </a:t>
              </a:r>
            </a:p>
          </p:txBody>
        </p:sp>
        <p:sp>
          <p:nvSpPr>
            <p:cNvPr id="7" name="Text Box 10"/>
            <p:cNvSpPr txBox="1"/>
            <p:nvPr/>
          </p:nvSpPr>
          <p:spPr>
            <a:xfrm>
              <a:off x="4939372" y="3883965"/>
              <a:ext cx="954652" cy="594092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schemeClr val="bg1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00" dirty="0">
                  <a:ea typeface="Calibri"/>
                  <a:cs typeface="Times New Roman"/>
                </a:rPr>
                <a:t>Algorithm </a:t>
              </a:r>
            </a:p>
            <a:p>
              <a:r>
                <a:rPr lang="en-US" sz="1000" dirty="0">
                  <a:ea typeface="Calibri"/>
                  <a:cs typeface="Times New Roman"/>
                </a:rPr>
                <a:t>Designers</a:t>
              </a:r>
            </a:p>
          </p:txBody>
        </p:sp>
        <p:sp>
          <p:nvSpPr>
            <p:cNvPr id="8" name="Text Box 10"/>
            <p:cNvSpPr txBox="1"/>
            <p:nvPr/>
          </p:nvSpPr>
          <p:spPr>
            <a:xfrm>
              <a:off x="4202502" y="4593310"/>
              <a:ext cx="2491161" cy="562927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schemeClr val="bg1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750"/>
                </a:spcAft>
              </a:pPr>
              <a:r>
                <a:rPr lang="en-US" dirty="0">
                  <a:ea typeface="Calibri"/>
                  <a:cs typeface="Times New Roman"/>
                </a:rPr>
                <a:t>Software Developers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408641" y="4394237"/>
              <a:ext cx="2112207" cy="0"/>
            </a:xfrm>
            <a:prstGeom prst="line">
              <a:avLst/>
            </a:prstGeom>
            <a:ln w="28575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98768" y="5156237"/>
              <a:ext cx="3733800" cy="0"/>
            </a:xfrm>
            <a:prstGeom prst="line">
              <a:avLst/>
            </a:prstGeom>
            <a:ln w="28575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Box 16"/>
          <p:cNvSpPr txBox="1"/>
          <p:nvPr/>
        </p:nvSpPr>
        <p:spPr>
          <a:xfrm>
            <a:off x="3306481" y="3958509"/>
            <a:ext cx="1584155" cy="485100"/>
          </a:xfrm>
          <a:prstGeom prst="rect">
            <a:avLst/>
          </a:prstGeom>
          <a:solidFill>
            <a:schemeClr val="lt1"/>
          </a:solidFill>
          <a:ln w="6350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100" dirty="0">
                <a:ea typeface="Calibri"/>
                <a:cs typeface="Times New Roman"/>
              </a:rPr>
              <a:t>End-Users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103415" y="4435346"/>
            <a:ext cx="3986159" cy="0"/>
          </a:xfrm>
          <a:prstGeom prst="line">
            <a:avLst/>
          </a:prstGeom>
          <a:ln w="28575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2" idx="3"/>
          </p:cNvCxnSpPr>
          <p:nvPr/>
        </p:nvCxnSpPr>
        <p:spPr>
          <a:xfrm>
            <a:off x="1951125" y="3996011"/>
            <a:ext cx="387206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28751" y="4507483"/>
            <a:ext cx="5398046" cy="623247"/>
          </a:xfrm>
          <a:prstGeom prst="rect">
            <a:avLst/>
          </a:prstGeom>
          <a:solidFill>
            <a:schemeClr val="bg1"/>
          </a:solidFill>
        </p:spPr>
        <p:txBody>
          <a:bodyPr wrap="square" lIns="68580" tIns="34290" rIns="68580" bIns="34290" rtlCol="0">
            <a:sp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sz="800" dirty="0"/>
          </a:p>
        </p:txBody>
      </p:sp>
      <p:sp>
        <p:nvSpPr>
          <p:cNvPr id="12" name="Text Box 15"/>
          <p:cNvSpPr txBox="1"/>
          <p:nvPr/>
        </p:nvSpPr>
        <p:spPr>
          <a:xfrm>
            <a:off x="842790" y="3740752"/>
            <a:ext cx="1108335" cy="510518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dirty="0">
                <a:solidFill>
                  <a:schemeClr val="accent2"/>
                </a:solidFill>
                <a:ea typeface="Calibri"/>
                <a:cs typeface="Times New Roman"/>
              </a:rPr>
              <a:t>Most Useful Target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775" y="2563794"/>
            <a:ext cx="1027126" cy="9101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79" y="3935261"/>
            <a:ext cx="1241777" cy="123913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203157" y="2980938"/>
            <a:ext cx="2226469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1"/>
            <a:r>
              <a:rPr lang="en-US" dirty="0"/>
              <a:t>(logics, automata, etc.)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93719" y="4428737"/>
            <a:ext cx="1364456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1"/>
            <a:r>
              <a:rPr lang="en-US" dirty="0" smtClean="0">
                <a:solidFill>
                  <a:srgbClr val="CD0909"/>
                </a:solidFill>
              </a:rPr>
              <a:t>(Examples!)</a:t>
            </a:r>
            <a:endParaRPr lang="en-US" dirty="0">
              <a:solidFill>
                <a:srgbClr val="CD0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521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5" y="21892"/>
            <a:ext cx="6354861" cy="99417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FlashFill</a:t>
            </a:r>
            <a:r>
              <a:rPr lang="en-US" dirty="0" smtClean="0"/>
              <a:t>: a feature of Excel 2013 </a:t>
            </a:r>
            <a:r>
              <a:rPr lang="en-US" sz="2700" dirty="0"/>
              <a:t>(</a:t>
            </a:r>
            <a:r>
              <a:rPr lang="en-US" sz="2700" dirty="0" err="1"/>
              <a:t>Sumit</a:t>
            </a:r>
            <a:r>
              <a:rPr lang="en-US" sz="2700" dirty="0"/>
              <a:t> </a:t>
            </a:r>
            <a:r>
              <a:rPr lang="en-US" sz="2700" dirty="0" err="1"/>
              <a:t>Gulwani</a:t>
            </a:r>
            <a:r>
              <a:rPr lang="en-US" sz="2700" dirty="0"/>
              <a:t> et al.)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28701"/>
            <a:ext cx="6858000" cy="4070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927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1025" y="21892"/>
            <a:ext cx="8774892" cy="994172"/>
          </a:xfrm>
        </p:spPr>
        <p:txBody>
          <a:bodyPr>
            <a:normAutofit/>
          </a:bodyPr>
          <a:lstStyle/>
          <a:p>
            <a:r>
              <a:rPr lang="en-US" dirty="0" err="1" smtClean="0"/>
              <a:t>Example:Least</a:t>
            </a:r>
            <a:r>
              <a:rPr lang="en-US" dirty="0" smtClean="0"/>
              <a:t> </a:t>
            </a:r>
            <a:r>
              <a:rPr lang="en-US" dirty="0"/>
              <a:t>Significant Zero Bit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</a:pPr>
            <a:endParaRPr lang="en-US" dirty="0" smtClean="0"/>
          </a:p>
          <a:p>
            <a:pPr lvl="1" eaLnBrk="1" hangingPunct="1"/>
            <a:r>
              <a:rPr lang="en-US" dirty="0" smtClean="0"/>
              <a:t>0010 0101  </a:t>
            </a:r>
            <a:r>
              <a:rPr lang="en-US" dirty="0" smtClean="0">
                <a:sym typeface="Wingdings" pitchFamily="2" charset="2"/>
              </a:rPr>
              <a:t> 0000 0010</a:t>
            </a:r>
          </a:p>
          <a:p>
            <a:pPr lvl="1" eaLnBrk="1" hangingPunct="1"/>
            <a:endParaRPr lang="en-US" dirty="0" smtClean="0">
              <a:sym typeface="Wingdings" pitchFamily="2" charset="2"/>
            </a:endParaRPr>
          </a:p>
          <a:p>
            <a:pPr lvl="1" eaLnBrk="1" hangingPunct="1"/>
            <a:endParaRPr lang="en-US" dirty="0" smtClean="0">
              <a:sym typeface="Wingdings" pitchFamily="2" charset="2"/>
            </a:endParaRPr>
          </a:p>
          <a:p>
            <a:pPr lvl="1" eaLnBrk="1" hangingPunct="1"/>
            <a:endParaRPr lang="en-US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sz="800" dirty="0"/>
          </a:p>
          <a:p>
            <a:pPr eaLnBrk="1" hangingPunct="1"/>
            <a:r>
              <a:rPr lang="en-US" dirty="0" smtClean="0"/>
              <a:t>Trick: </a:t>
            </a:r>
          </a:p>
          <a:p>
            <a:pPr lvl="1" eaLnBrk="1" hangingPunct="1"/>
            <a:r>
              <a:rPr lang="en-US" dirty="0" smtClean="0"/>
              <a:t>Adding 1 to a string of ones turns the next zero to a 1</a:t>
            </a:r>
          </a:p>
          <a:p>
            <a:pPr lvl="1" eaLnBrk="1" hangingPunct="1"/>
            <a:r>
              <a:rPr lang="en-US" dirty="0" smtClean="0"/>
              <a:t>i.e. 000111 + 1 = 001000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2228851" y="2119234"/>
            <a:ext cx="5417727" cy="1654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80" tIns="34290" rIns="68580" bIns="34290">
            <a:spAutoFit/>
          </a:bodyPr>
          <a:lstStyle/>
          <a:p>
            <a:r>
              <a:rPr lang="en-US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W = 32;</a:t>
            </a:r>
          </a:p>
          <a:p>
            <a:endParaRPr lang="en-US" sz="500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bit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[W] isolate0 (</a:t>
            </a:r>
            <a:r>
              <a:rPr lang="en-US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bit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[W] x) {      // W: word size</a:t>
            </a:r>
          </a:p>
          <a:p>
            <a:r>
              <a:rPr lang="en-US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bit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[W] ret = 0;</a:t>
            </a:r>
          </a:p>
          <a:p>
            <a:r>
              <a:rPr lang="en-US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for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 = 0; i &lt; W; i++)  </a:t>
            </a:r>
          </a:p>
          <a:p>
            <a:r>
              <a:rPr lang="en-US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	if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(!x[i]) { ret[i] = 1; </a:t>
            </a:r>
            <a:r>
              <a:rPr lang="en-US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ret;  }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456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5" y="21892"/>
            <a:ext cx="8415058" cy="994172"/>
          </a:xfrm>
        </p:spPr>
        <p:txBody>
          <a:bodyPr>
            <a:normAutofit/>
          </a:bodyPr>
          <a:lstStyle/>
          <a:p>
            <a:r>
              <a:rPr lang="en-US" dirty="0" smtClean="0"/>
              <a:t>Space of possible implementations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5900" y="1048374"/>
            <a:ext cx="6710598" cy="400109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/>
                <a:ea typeface="Calibri"/>
                <a:cs typeface="Times New Roman"/>
              </a:rPr>
              <a:t>/**</a:t>
            </a:r>
          </a:p>
          <a:p>
            <a:pPr>
              <a:lnSpc>
                <a:spcPct val="115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/>
                <a:ea typeface="Calibri"/>
                <a:cs typeface="Times New Roman"/>
              </a:rPr>
              <a:t> * Generate the set of all bit-vector expressions </a:t>
            </a:r>
          </a:p>
          <a:p>
            <a:pPr>
              <a:lnSpc>
                <a:spcPct val="115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/>
                <a:ea typeface="Calibri"/>
                <a:cs typeface="Times New Roman"/>
              </a:rPr>
              <a:t> * involving +, &amp;,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ourier New"/>
                <a:ea typeface="Calibri"/>
                <a:cs typeface="Times New Roman"/>
              </a:rPr>
              <a:t>xor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/>
                <a:ea typeface="Calibri"/>
                <a:cs typeface="Times New Roman"/>
              </a:rPr>
              <a:t> and bitwise negation (~).</a:t>
            </a:r>
          </a:p>
          <a:p>
            <a:pPr>
              <a:lnSpc>
                <a:spcPct val="115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/>
                <a:ea typeface="Calibri"/>
                <a:cs typeface="Times New Roman"/>
              </a:rPr>
              <a:t> * the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ourier New"/>
                <a:ea typeface="Calibri"/>
                <a:cs typeface="Times New Roman"/>
              </a:rPr>
              <a:t>bnd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ourier New"/>
                <a:ea typeface="Calibri"/>
                <a:cs typeface="Times New Roman"/>
              </a:rPr>
              <a:t>param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/>
                <a:ea typeface="Calibri"/>
                <a:cs typeface="Times New Roman"/>
              </a:rPr>
              <a:t> limits the size of the generated expression.</a:t>
            </a:r>
          </a:p>
          <a:p>
            <a:pPr>
              <a:lnSpc>
                <a:spcPct val="115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/>
                <a:ea typeface="Calibri"/>
                <a:cs typeface="Times New Roman"/>
              </a:rPr>
              <a:t> */</a:t>
            </a:r>
          </a:p>
          <a:p>
            <a:pPr>
              <a:lnSpc>
                <a:spcPct val="115000"/>
              </a:lnSpc>
            </a:pPr>
            <a:endParaRPr lang="en-US" b="1" dirty="0">
              <a:solidFill>
                <a:srgbClr val="7F0055"/>
              </a:solidFill>
              <a:latin typeface="Courier New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generator</a:t>
            </a:r>
            <a:r>
              <a:rPr lang="en-US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bit</a:t>
            </a:r>
            <a:r>
              <a:rPr lang="en-US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[W] gen(bit[W] x, </a:t>
            </a:r>
            <a:r>
              <a:rPr lang="en-US" b="1" dirty="0" err="1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bnd</a:t>
            </a:r>
            <a:r>
              <a:rPr lang="en-US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){</a:t>
            </a:r>
            <a:endParaRPr lang="en-US" sz="9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assert</a:t>
            </a:r>
            <a:r>
              <a:rPr lang="en-US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bnd</a:t>
            </a:r>
            <a:r>
              <a:rPr lang="en-US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&gt; 0;</a:t>
            </a:r>
            <a:endParaRPr lang="en-US" sz="9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(??) </a:t>
            </a:r>
            <a:r>
              <a:rPr lang="en-US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x;</a:t>
            </a:r>
            <a:endParaRPr lang="en-US" sz="9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(??) </a:t>
            </a:r>
            <a:r>
              <a:rPr lang="en-US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??;</a:t>
            </a:r>
            <a:endParaRPr lang="en-US" sz="9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(??) </a:t>
            </a:r>
            <a:r>
              <a:rPr lang="en-US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~gen(x, bnd-1);</a:t>
            </a:r>
            <a:endParaRPr lang="en-US" sz="9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(??){</a:t>
            </a:r>
            <a:endParaRPr lang="en-US" sz="9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    </a:t>
            </a:r>
            <a:r>
              <a:rPr lang="en-US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{| gen(x, bnd-1) (+ | &amp; | ^) gen(x, bnd-1) |};</a:t>
            </a:r>
            <a:endParaRPr lang="en-US" sz="9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}</a:t>
            </a:r>
            <a:endParaRPr lang="en-US" sz="9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}</a:t>
            </a:r>
            <a:endParaRPr lang="en-US" sz="900" dirty="0">
              <a:latin typeface="Calibri"/>
              <a:ea typeface="Calibri"/>
              <a:cs typeface="Times New Rom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6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5" y="21892"/>
            <a:ext cx="6254844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Least Significant Zero Bit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14501" y="1465731"/>
            <a:ext cx="5785478" cy="249299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urier New"/>
              </a:rPr>
              <a:t>generator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bit[W] gen(bit[W] x, </a:t>
            </a:r>
            <a:r>
              <a:rPr lang="en-US" sz="1200" b="1" dirty="0" err="1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bnd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){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assert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urier New"/>
              </a:rPr>
              <a:t>bnd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&gt; 0;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(??)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x;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(??)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??;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(??)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~gen(x, bnd-1);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(??)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{| gen(x, bnd-1) (+ | &amp; | ^) gen(x, bnd-1) |};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}</a:t>
            </a:r>
          </a:p>
          <a:p>
            <a:endParaRPr lang="en-US" sz="1200" dirty="0">
              <a:latin typeface="Courier New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bit[W] isolate0sk (bit[W] x) 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implements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isolate0 {</a:t>
            </a:r>
          </a:p>
          <a:p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   return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gen(x, 3);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777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2129A03-9467-E741-9885-4F77056F7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synthesis with guarantees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8C47B95-D43B-FE43-98D1-E0BD794A1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3E10376-880C-7D49-80D4-6CC207EACF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77200" y="4896612"/>
            <a:ext cx="1066800" cy="246888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7CCEFFA-29EB-3947-83F4-6CBFD04A1015}"/>
              </a:ext>
            </a:extLst>
          </p:cNvPr>
          <p:cNvSpPr/>
          <p:nvPr/>
        </p:nvSpPr>
        <p:spPr>
          <a:xfrm>
            <a:off x="3981165" y="2417862"/>
            <a:ext cx="1181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310625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321E084E-3B2C-7D4D-B2BD-F5193A396BCE}"/>
              </a:ext>
            </a:extLst>
          </p:cNvPr>
          <p:cNvSpPr/>
          <p:nvPr/>
        </p:nvSpPr>
        <p:spPr>
          <a:xfrm>
            <a:off x="1382749" y="2926239"/>
            <a:ext cx="2542477" cy="1445039"/>
          </a:xfrm>
          <a:prstGeom prst="ellipse">
            <a:avLst/>
          </a:prstGeom>
          <a:solidFill>
            <a:srgbClr val="D37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B209C0E-8775-124C-9864-F9DDB380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 synthesis </a:t>
            </a:r>
            <a:r>
              <a:rPr lang="en-US" dirty="0" smtClean="0"/>
              <a:t>is</a:t>
            </a:r>
            <a:endParaRPr lang="en-US" dirty="0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xmlns="" id="{77F57F38-0809-D548-AD2C-227B2C0D29C2}"/>
              </a:ext>
            </a:extLst>
          </p:cNvPr>
          <p:cNvSpPr txBox="1"/>
          <p:nvPr/>
        </p:nvSpPr>
        <p:spPr>
          <a:xfrm>
            <a:off x="2989252" y="2687263"/>
            <a:ext cx="1367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Search space</a:t>
            </a:r>
            <a:endParaRPr lang="zh-CN" altLang="en-US" sz="1600" dirty="0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xmlns="" id="{C32E1A14-4FB0-9346-A151-9067D0B85BDE}"/>
              </a:ext>
            </a:extLst>
          </p:cNvPr>
          <p:cNvSpPr txBox="1"/>
          <p:nvPr/>
        </p:nvSpPr>
        <p:spPr>
          <a:xfrm>
            <a:off x="2087848" y="3078906"/>
            <a:ext cx="1558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Solution space</a:t>
            </a:r>
            <a:endParaRPr lang="zh-CN" altLang="en-US" sz="16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8513930A-BD19-F04B-B506-377E7EB62F21}"/>
              </a:ext>
            </a:extLst>
          </p:cNvPr>
          <p:cNvSpPr/>
          <p:nvPr/>
        </p:nvSpPr>
        <p:spPr>
          <a:xfrm>
            <a:off x="1791222" y="3360617"/>
            <a:ext cx="907373" cy="506115"/>
          </a:xfrm>
          <a:prstGeom prst="ellipse">
            <a:avLst/>
          </a:prstGeom>
          <a:solidFill>
            <a:srgbClr val="B0D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Cross 4">
            <a:extLst>
              <a:ext uri="{FF2B5EF4-FFF2-40B4-BE49-F238E27FC236}">
                <a16:creationId xmlns:a16="http://schemas.microsoft.com/office/drawing/2014/main" xmlns="" id="{C51FE0CF-38D0-EA41-A016-9CBAD2BB4CBF}"/>
              </a:ext>
            </a:extLst>
          </p:cNvPr>
          <p:cNvSpPr/>
          <p:nvPr/>
        </p:nvSpPr>
        <p:spPr>
          <a:xfrm rot="2631294">
            <a:off x="2058997" y="3540162"/>
            <a:ext cx="112676" cy="109182"/>
          </a:xfrm>
          <a:prstGeom prst="plus">
            <a:avLst>
              <a:gd name="adj" fmla="val 45105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9" dirty="0"/>
          </a:p>
        </p:txBody>
      </p:sp>
      <p:sp>
        <p:nvSpPr>
          <p:cNvPr id="15" name="Cross 4">
            <a:extLst>
              <a:ext uri="{FF2B5EF4-FFF2-40B4-BE49-F238E27FC236}">
                <a16:creationId xmlns:a16="http://schemas.microsoft.com/office/drawing/2014/main" xmlns="" id="{C12AAD05-9516-034D-BEE1-B71A6B1571A9}"/>
              </a:ext>
            </a:extLst>
          </p:cNvPr>
          <p:cNvSpPr/>
          <p:nvPr/>
        </p:nvSpPr>
        <p:spPr>
          <a:xfrm rot="2631294">
            <a:off x="2412153" y="3617946"/>
            <a:ext cx="112676" cy="109182"/>
          </a:xfrm>
          <a:prstGeom prst="plus">
            <a:avLst>
              <a:gd name="adj" fmla="val 45105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9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xmlns="" id="{3BD3D2FA-2134-2D4F-A6DD-009C3A633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3" y="1511638"/>
            <a:ext cx="7983338" cy="242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xmlns="" id="{D8C04476-3939-0E45-805C-5380669B8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433" y="2001757"/>
            <a:ext cx="5245061" cy="281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直接连接符 4">
            <a:extLst>
              <a:ext uri="{FF2B5EF4-FFF2-40B4-BE49-F238E27FC236}">
                <a16:creationId xmlns:a16="http://schemas.microsoft.com/office/drawing/2014/main" xmlns="" id="{4EE5E8E6-E894-CF46-A762-36AAB1DB663B}"/>
              </a:ext>
            </a:extLst>
          </p:cNvPr>
          <p:cNvCxnSpPr>
            <a:cxnSpLocks/>
          </p:cNvCxnSpPr>
          <p:nvPr/>
        </p:nvCxnSpPr>
        <p:spPr>
          <a:xfrm flipH="1" flipV="1">
            <a:off x="1483112" y="1918010"/>
            <a:ext cx="582435" cy="1599405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25">
            <a:extLst>
              <a:ext uri="{FF2B5EF4-FFF2-40B4-BE49-F238E27FC236}">
                <a16:creationId xmlns:a16="http://schemas.microsoft.com/office/drawing/2014/main" xmlns="" id="{F1D04960-6426-7A44-9484-4CC06DCAC0EA}"/>
              </a:ext>
            </a:extLst>
          </p:cNvPr>
          <p:cNvCxnSpPr>
            <a:cxnSpLocks/>
          </p:cNvCxnSpPr>
          <p:nvPr/>
        </p:nvCxnSpPr>
        <p:spPr>
          <a:xfrm>
            <a:off x="2544156" y="3680399"/>
            <a:ext cx="1812213" cy="202517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E0DBBCD-1122-F64A-B219-1342E9D19B9A}"/>
              </a:ext>
            </a:extLst>
          </p:cNvPr>
          <p:cNvSpPr txBox="1"/>
          <p:nvPr/>
        </p:nvSpPr>
        <p:spPr>
          <a:xfrm>
            <a:off x="4889548" y="2777690"/>
            <a:ext cx="3797251" cy="156966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Need a way to</a:t>
            </a:r>
            <a:br>
              <a:rPr lang="en-US" sz="2400" dirty="0">
                <a:latin typeface="Calibri Light"/>
                <a:cs typeface="Calibri Light"/>
              </a:rPr>
            </a:br>
            <a:r>
              <a:rPr lang="en-US" sz="2400" dirty="0">
                <a:latin typeface="Calibri Light"/>
                <a:cs typeface="Calibri Light"/>
              </a:rPr>
              <a:t>specify which solutions are better and synthesize the best solution </a:t>
            </a:r>
          </a:p>
        </p:txBody>
      </p:sp>
    </p:spTree>
    <p:extLst>
      <p:ext uri="{BB962C8B-B14F-4D97-AF65-F5344CB8AC3E}">
        <p14:creationId xmlns:p14="http://schemas.microsoft.com/office/powerpoint/2010/main" val="1640375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14" grpId="0" animBg="1"/>
      <p:bldP spid="15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B8A5F2-E0E7-3541-A4C5-2DE2F296E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293" y="-1324207"/>
            <a:ext cx="6467707" cy="646770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F2B9BC33-A4C1-E94C-827D-C7A4EFCB99EB}"/>
              </a:ext>
            </a:extLst>
          </p:cNvPr>
          <p:cNvSpPr/>
          <p:nvPr/>
        </p:nvSpPr>
        <p:spPr>
          <a:xfrm>
            <a:off x="109070" y="409884"/>
            <a:ext cx="4607895" cy="8725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Calibri Light"/>
                <a:cs typeface="Calibri Light"/>
              </a:rPr>
              <a:t>“Synthesis is like a box of chocolate, </a:t>
            </a:r>
          </a:p>
          <a:p>
            <a:pPr algn="ctr"/>
            <a:r>
              <a:rPr lang="en-US" sz="2100" dirty="0">
                <a:solidFill>
                  <a:schemeClr val="tx1"/>
                </a:solidFill>
                <a:latin typeface="Calibri Light"/>
                <a:cs typeface="Calibri Light"/>
              </a:rPr>
              <a:t>You never know what you’re </a:t>
            </a:r>
            <a:r>
              <a:rPr lang="en-US" sz="2100" dirty="0" err="1">
                <a:solidFill>
                  <a:schemeClr val="tx1"/>
                </a:solidFill>
                <a:latin typeface="Calibri Light"/>
                <a:cs typeface="Calibri Light"/>
              </a:rPr>
              <a:t>gonna</a:t>
            </a:r>
            <a:r>
              <a:rPr lang="en-US" sz="2100" dirty="0">
                <a:solidFill>
                  <a:schemeClr val="tx1"/>
                </a:solidFill>
                <a:latin typeface="Calibri Light"/>
                <a:cs typeface="Calibri Light"/>
              </a:rPr>
              <a:t> get”</a:t>
            </a:r>
          </a:p>
        </p:txBody>
      </p:sp>
    </p:spTree>
    <p:extLst>
      <p:ext uri="{BB962C8B-B14F-4D97-AF65-F5344CB8AC3E}">
        <p14:creationId xmlns:p14="http://schemas.microsoft.com/office/powerpoint/2010/main" val="311414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synthesis with guarantees</a:t>
            </a:r>
          </a:p>
        </p:txBody>
      </p:sp>
      <p:sp>
        <p:nvSpPr>
          <p:cNvPr id="2" name="AutoShape 2" descr="Image result for program jav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program jav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program jav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program java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program java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2941133" y="1766589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AutoShape 14" descr="Image result for engine clipart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6" descr="Image result for engine clipart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AutoShape 18" descr="Image result for engine clipart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A081E50-FEE9-8449-9869-793A22A1EBD7}"/>
              </a:ext>
            </a:extLst>
          </p:cNvPr>
          <p:cNvSpPr txBox="1"/>
          <p:nvPr/>
        </p:nvSpPr>
        <p:spPr>
          <a:xfrm>
            <a:off x="759654" y="1558840"/>
            <a:ext cx="15547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Specification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8212B62-06CC-DC48-8C31-1C34EAA65662}"/>
              </a:ext>
            </a:extLst>
          </p:cNvPr>
          <p:cNvSpPr txBox="1"/>
          <p:nvPr/>
        </p:nvSpPr>
        <p:spPr>
          <a:xfrm>
            <a:off x="727914" y="2695363"/>
            <a:ext cx="15865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Search space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AECA85D-3E40-8740-8E21-48BB5F00CD30}"/>
              </a:ext>
            </a:extLst>
          </p:cNvPr>
          <p:cNvSpPr txBox="1"/>
          <p:nvPr/>
        </p:nvSpPr>
        <p:spPr>
          <a:xfrm>
            <a:off x="6894542" y="1593273"/>
            <a:ext cx="11012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Program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474076AE-9063-D648-928D-4C8C484253A6}"/>
              </a:ext>
            </a:extLst>
          </p:cNvPr>
          <p:cNvSpPr/>
          <p:nvPr/>
        </p:nvSpPr>
        <p:spPr>
          <a:xfrm>
            <a:off x="3699636" y="1505421"/>
            <a:ext cx="1708707" cy="286434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latin typeface="Calibri Light"/>
                <a:cs typeface="Calibri Light"/>
              </a:rPr>
              <a:t>Synthesizer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3332DDA-D9F2-F54E-9872-5748CE78B39E}"/>
              </a:ext>
            </a:extLst>
          </p:cNvPr>
          <p:cNvSpPr txBox="1"/>
          <p:nvPr/>
        </p:nvSpPr>
        <p:spPr>
          <a:xfrm>
            <a:off x="135172" y="3545594"/>
            <a:ext cx="2707857" cy="10618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Ability to prefer</a:t>
            </a:r>
            <a:br>
              <a:rPr lang="en-US" sz="2100" dirty="0">
                <a:latin typeface="Calibri Light"/>
                <a:cs typeface="Calibri Light"/>
              </a:rPr>
            </a:br>
            <a:r>
              <a:rPr lang="en-US" sz="2100" dirty="0">
                <a:latin typeface="Calibri Light"/>
                <a:cs typeface="Calibri Light"/>
              </a:rPr>
              <a:t>a solution when</a:t>
            </a:r>
            <a:br>
              <a:rPr lang="en-US" sz="2100" dirty="0">
                <a:latin typeface="Calibri Light"/>
                <a:cs typeface="Calibri Light"/>
              </a:rPr>
            </a:br>
            <a:r>
              <a:rPr lang="en-US" sz="2100" dirty="0">
                <a:latin typeface="Calibri Light"/>
                <a:cs typeface="Calibri Light"/>
              </a:rPr>
              <a:t>there are multiple ones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00E588DA-CD37-634A-95DC-624B289DD386}"/>
              </a:ext>
            </a:extLst>
          </p:cNvPr>
          <p:cNvSpPr txBox="1"/>
          <p:nvPr/>
        </p:nvSpPr>
        <p:spPr>
          <a:xfrm>
            <a:off x="6265128" y="2563368"/>
            <a:ext cx="2689968" cy="7386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Proof that no program</a:t>
            </a:r>
            <a:br>
              <a:rPr lang="en-US" sz="2100" dirty="0">
                <a:latin typeface="Calibri Light"/>
                <a:cs typeface="Calibri Light"/>
              </a:rPr>
            </a:br>
            <a:r>
              <a:rPr lang="en-US" sz="2100" dirty="0">
                <a:latin typeface="Calibri Light"/>
                <a:cs typeface="Calibri Light"/>
              </a:rPr>
              <a:t>meets the specification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7E0B5330-648F-8549-BFD3-5F7743388175}"/>
              </a:ext>
            </a:extLst>
          </p:cNvPr>
          <p:cNvCxnSpPr>
            <a:cxnSpLocks/>
          </p:cNvCxnSpPr>
          <p:nvPr/>
        </p:nvCxnSpPr>
        <p:spPr>
          <a:xfrm>
            <a:off x="2941133" y="4076508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F5B3BCEC-60F8-074F-9E2C-0967FEEB1F2F}"/>
              </a:ext>
            </a:extLst>
          </p:cNvPr>
          <p:cNvCxnSpPr>
            <a:cxnSpLocks/>
          </p:cNvCxnSpPr>
          <p:nvPr/>
        </p:nvCxnSpPr>
        <p:spPr>
          <a:xfrm>
            <a:off x="2941133" y="2921549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DE7C767A-82B0-FF44-992A-0A4FEFADECFE}"/>
              </a:ext>
            </a:extLst>
          </p:cNvPr>
          <p:cNvCxnSpPr>
            <a:cxnSpLocks/>
          </p:cNvCxnSpPr>
          <p:nvPr/>
        </p:nvCxnSpPr>
        <p:spPr>
          <a:xfrm>
            <a:off x="5502199" y="1789871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73B10A4E-EF66-FB46-94C6-329B6E0ACC15}"/>
              </a:ext>
            </a:extLst>
          </p:cNvPr>
          <p:cNvCxnSpPr>
            <a:cxnSpLocks/>
          </p:cNvCxnSpPr>
          <p:nvPr/>
        </p:nvCxnSpPr>
        <p:spPr>
          <a:xfrm>
            <a:off x="5502199" y="4099790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B44C08AE-A45D-7641-93D7-32F0E3CED69F}"/>
              </a:ext>
            </a:extLst>
          </p:cNvPr>
          <p:cNvCxnSpPr>
            <a:cxnSpLocks/>
          </p:cNvCxnSpPr>
          <p:nvPr/>
        </p:nvCxnSpPr>
        <p:spPr>
          <a:xfrm>
            <a:off x="5502199" y="2944831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B97E4EF3-7479-2B48-841A-C356E364701C}"/>
              </a:ext>
            </a:extLst>
          </p:cNvPr>
          <p:cNvSpPr txBox="1"/>
          <p:nvPr/>
        </p:nvSpPr>
        <p:spPr>
          <a:xfrm>
            <a:off x="6346176" y="3580026"/>
            <a:ext cx="2527872" cy="10618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Program that satisfies</a:t>
            </a:r>
            <a:br>
              <a:rPr lang="en-US" sz="2100" dirty="0">
                <a:latin typeface="Calibri Light"/>
                <a:cs typeface="Calibri Light"/>
              </a:rPr>
            </a:br>
            <a:r>
              <a:rPr lang="en-US" sz="2100" dirty="0">
                <a:latin typeface="Calibri Light"/>
                <a:cs typeface="Calibri Light"/>
              </a:rPr>
              <a:t>a probabilistic version</a:t>
            </a:r>
            <a:br>
              <a:rPr lang="en-US" sz="2100" dirty="0">
                <a:latin typeface="Calibri Light"/>
                <a:cs typeface="Calibri Light"/>
              </a:rPr>
            </a:br>
            <a:r>
              <a:rPr lang="en-US" sz="2100" dirty="0">
                <a:latin typeface="Calibri Light"/>
                <a:cs typeface="Calibri Light"/>
              </a:rPr>
              <a:t>of the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457067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1" grpId="0" animBg="1"/>
      <p:bldP spid="5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57518" y="1987835"/>
            <a:ext cx="2862470" cy="18526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Program verification</a:t>
            </a:r>
          </a:p>
          <a:p>
            <a:pPr algn="ctr"/>
            <a:r>
              <a:rPr lang="en-US" sz="1600" dirty="0"/>
              <a:t>Does my program do what it is supposed to do?</a:t>
            </a:r>
          </a:p>
        </p:txBody>
      </p:sp>
      <p:sp>
        <p:nvSpPr>
          <p:cNvPr id="7" name="Rectangle 6"/>
          <p:cNvSpPr/>
          <p:nvPr/>
        </p:nvSpPr>
        <p:spPr>
          <a:xfrm>
            <a:off x="4708492" y="1987835"/>
            <a:ext cx="2862470" cy="18526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Program </a:t>
            </a:r>
          </a:p>
          <a:p>
            <a:pPr algn="ctr"/>
            <a:r>
              <a:rPr lang="en-US" sz="2800" dirty="0"/>
              <a:t>synthesis</a:t>
            </a:r>
          </a:p>
          <a:p>
            <a:pPr algn="ctr"/>
            <a:r>
              <a:rPr lang="en-US" sz="1600" dirty="0"/>
              <a:t>Can you generate a program that does what I have in mind and does not contain bugs?</a:t>
            </a:r>
          </a:p>
        </p:txBody>
      </p:sp>
    </p:spTree>
    <p:extLst>
      <p:ext uri="{BB962C8B-B14F-4D97-AF65-F5344CB8AC3E}">
        <p14:creationId xmlns:p14="http://schemas.microsoft.com/office/powerpoint/2010/main" val="3097875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synthesis with guarantees</a:t>
            </a:r>
          </a:p>
        </p:txBody>
      </p:sp>
      <p:sp>
        <p:nvSpPr>
          <p:cNvPr id="2" name="AutoShape 2" descr="Image result for program jav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program jav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program jav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program java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program java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2941133" y="1766589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AutoShape 14" descr="Image result for engine clipart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6" descr="Image result for engine clipart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AutoShape 18" descr="Image result for engine clipart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A081E50-FEE9-8449-9869-793A22A1EBD7}"/>
              </a:ext>
            </a:extLst>
          </p:cNvPr>
          <p:cNvSpPr txBox="1"/>
          <p:nvPr/>
        </p:nvSpPr>
        <p:spPr>
          <a:xfrm>
            <a:off x="759654" y="1558840"/>
            <a:ext cx="15547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Specification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8212B62-06CC-DC48-8C31-1C34EAA65662}"/>
              </a:ext>
            </a:extLst>
          </p:cNvPr>
          <p:cNvSpPr txBox="1"/>
          <p:nvPr/>
        </p:nvSpPr>
        <p:spPr>
          <a:xfrm>
            <a:off x="727914" y="2695363"/>
            <a:ext cx="15865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Search space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AECA85D-3E40-8740-8E21-48BB5F00CD30}"/>
              </a:ext>
            </a:extLst>
          </p:cNvPr>
          <p:cNvSpPr txBox="1"/>
          <p:nvPr/>
        </p:nvSpPr>
        <p:spPr>
          <a:xfrm>
            <a:off x="6894542" y="1593273"/>
            <a:ext cx="11012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Program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474076AE-9063-D648-928D-4C8C484253A6}"/>
              </a:ext>
            </a:extLst>
          </p:cNvPr>
          <p:cNvSpPr/>
          <p:nvPr/>
        </p:nvSpPr>
        <p:spPr>
          <a:xfrm>
            <a:off x="3699636" y="1505421"/>
            <a:ext cx="1708707" cy="286434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latin typeface="Calibri Light"/>
                <a:cs typeface="Calibri Light"/>
              </a:rPr>
              <a:t>Synthesizer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3332DDA-D9F2-F54E-9872-5748CE78B39E}"/>
              </a:ext>
            </a:extLst>
          </p:cNvPr>
          <p:cNvSpPr txBox="1"/>
          <p:nvPr/>
        </p:nvSpPr>
        <p:spPr>
          <a:xfrm>
            <a:off x="135172" y="3545594"/>
            <a:ext cx="2707857" cy="1061829"/>
          </a:xfrm>
          <a:prstGeom prst="rect">
            <a:avLst/>
          </a:prstGeom>
          <a:solidFill>
            <a:srgbClr val="D0ACA3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Ability to prefer</a:t>
            </a:r>
            <a:br>
              <a:rPr lang="en-US" sz="2100" dirty="0">
                <a:latin typeface="Calibri Light"/>
                <a:cs typeface="Calibri Light"/>
              </a:rPr>
            </a:br>
            <a:r>
              <a:rPr lang="en-US" sz="2100" dirty="0">
                <a:latin typeface="Calibri Light"/>
                <a:cs typeface="Calibri Light"/>
              </a:rPr>
              <a:t>a solution when</a:t>
            </a:r>
            <a:br>
              <a:rPr lang="en-US" sz="2100" dirty="0">
                <a:latin typeface="Calibri Light"/>
                <a:cs typeface="Calibri Light"/>
              </a:rPr>
            </a:br>
            <a:r>
              <a:rPr lang="en-US" sz="2100" dirty="0">
                <a:latin typeface="Calibri Light"/>
                <a:cs typeface="Calibri Light"/>
              </a:rPr>
              <a:t>there are multiple ones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00E588DA-CD37-634A-95DC-624B289DD386}"/>
              </a:ext>
            </a:extLst>
          </p:cNvPr>
          <p:cNvSpPr txBox="1"/>
          <p:nvPr/>
        </p:nvSpPr>
        <p:spPr>
          <a:xfrm>
            <a:off x="6265128" y="2563368"/>
            <a:ext cx="2689968" cy="7386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Proof that no program</a:t>
            </a:r>
            <a:br>
              <a:rPr lang="en-US" sz="2100" dirty="0">
                <a:latin typeface="Calibri Light"/>
                <a:cs typeface="Calibri Light"/>
              </a:rPr>
            </a:br>
            <a:r>
              <a:rPr lang="en-US" sz="2100" dirty="0">
                <a:latin typeface="Calibri Light"/>
                <a:cs typeface="Calibri Light"/>
              </a:rPr>
              <a:t>meets the specification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7E0B5330-648F-8549-BFD3-5F7743388175}"/>
              </a:ext>
            </a:extLst>
          </p:cNvPr>
          <p:cNvCxnSpPr>
            <a:cxnSpLocks/>
          </p:cNvCxnSpPr>
          <p:nvPr/>
        </p:nvCxnSpPr>
        <p:spPr>
          <a:xfrm>
            <a:off x="2941133" y="4076508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F5B3BCEC-60F8-074F-9E2C-0967FEEB1F2F}"/>
              </a:ext>
            </a:extLst>
          </p:cNvPr>
          <p:cNvCxnSpPr>
            <a:cxnSpLocks/>
          </p:cNvCxnSpPr>
          <p:nvPr/>
        </p:nvCxnSpPr>
        <p:spPr>
          <a:xfrm>
            <a:off x="2941133" y="2921549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DE7C767A-82B0-FF44-992A-0A4FEFADECFE}"/>
              </a:ext>
            </a:extLst>
          </p:cNvPr>
          <p:cNvCxnSpPr>
            <a:cxnSpLocks/>
          </p:cNvCxnSpPr>
          <p:nvPr/>
        </p:nvCxnSpPr>
        <p:spPr>
          <a:xfrm>
            <a:off x="5502199" y="1789871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73B10A4E-EF66-FB46-94C6-329B6E0ACC15}"/>
              </a:ext>
            </a:extLst>
          </p:cNvPr>
          <p:cNvCxnSpPr>
            <a:cxnSpLocks/>
          </p:cNvCxnSpPr>
          <p:nvPr/>
        </p:nvCxnSpPr>
        <p:spPr>
          <a:xfrm>
            <a:off x="5502199" y="4099790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B44C08AE-A45D-7641-93D7-32F0E3CED69F}"/>
              </a:ext>
            </a:extLst>
          </p:cNvPr>
          <p:cNvCxnSpPr>
            <a:cxnSpLocks/>
          </p:cNvCxnSpPr>
          <p:nvPr/>
        </p:nvCxnSpPr>
        <p:spPr>
          <a:xfrm>
            <a:off x="5502199" y="2944831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B97E4EF3-7479-2B48-841A-C356E364701C}"/>
              </a:ext>
            </a:extLst>
          </p:cNvPr>
          <p:cNvSpPr txBox="1"/>
          <p:nvPr/>
        </p:nvSpPr>
        <p:spPr>
          <a:xfrm>
            <a:off x="6346176" y="3580026"/>
            <a:ext cx="2527872" cy="10618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Program that satisfies</a:t>
            </a:r>
            <a:br>
              <a:rPr lang="en-US" sz="2100" dirty="0">
                <a:latin typeface="Calibri Light"/>
                <a:cs typeface="Calibri Light"/>
              </a:rPr>
            </a:br>
            <a:r>
              <a:rPr lang="en-US" sz="2100" dirty="0">
                <a:latin typeface="Calibri Light"/>
                <a:cs typeface="Calibri Light"/>
              </a:rPr>
              <a:t>a probabilistic version</a:t>
            </a:r>
            <a:br>
              <a:rPr lang="en-US" sz="2100" dirty="0">
                <a:latin typeface="Calibri Light"/>
                <a:cs typeface="Calibri Light"/>
              </a:rPr>
            </a:br>
            <a:r>
              <a:rPr lang="en-US" sz="2100" dirty="0">
                <a:latin typeface="Calibri Light"/>
                <a:cs typeface="Calibri Light"/>
              </a:rPr>
              <a:t>of the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78829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5E0E52-082D-3E4C-AEF9-06BCAD5B0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Syntax-guided synthesis </a:t>
            </a:r>
            <a:br>
              <a:rPr lang="en-US" dirty="0"/>
            </a:br>
            <a:r>
              <a:rPr lang="en-US" dirty="0"/>
              <a:t>with quantitative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BE75FA2-ED73-0241-A020-EE9049AF9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Q. Hu, L. </a:t>
            </a:r>
            <a:r>
              <a:rPr lang="en-US" i="1" dirty="0" err="1"/>
              <a:t>D'Antoni</a:t>
            </a:r>
            <a:r>
              <a:rPr lang="en-US" i="1" dirty="0"/>
              <a:t> [CAV18]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043948C-3263-C241-9D45-A9A024524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407" y="0"/>
            <a:ext cx="1564593" cy="157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40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65A139A-BFA1-704C-88FF-A1237CD91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A133DD4A-7F11-5E42-9C36-99AB3FB63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66745BF4-DFDD-45AF-B452-1C9C92662F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77200" y="4895850"/>
            <a:ext cx="1066800" cy="247650"/>
          </a:xfrm>
          <a:prstGeom prst="rect">
            <a:avLst/>
          </a:prstGeom>
        </p:spPr>
        <p:txBody>
          <a:bodyPr/>
          <a:lstStyle/>
          <a:p>
            <a:pPr algn="r"/>
            <a:fld id="{82BE419D-D505-4A5C-8691-149B19B88318}" type="slidenum">
              <a:rPr lang="en-US" sz="953" b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32</a:t>
            </a:fld>
            <a:endParaRPr lang="en-US" sz="953" b="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FBA4F9A2-BADA-47A3-94D2-A057DCDC9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26" y="1600159"/>
            <a:ext cx="6472967" cy="19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xmlns="" id="{B1D1F59A-66DE-4396-AA42-D649E51B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0194"/>
            <a:ext cx="20019581" cy="107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69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synthesis with guarantees</a:t>
            </a:r>
          </a:p>
        </p:txBody>
      </p:sp>
      <p:sp>
        <p:nvSpPr>
          <p:cNvPr id="2" name="AutoShape 2" descr="Image result for program jav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program jav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program jav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program java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program java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2941133" y="1766589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AutoShape 14" descr="Image result for engine clipart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6" descr="Image result for engine clipart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AutoShape 18" descr="Image result for engine clipart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A081E50-FEE9-8449-9869-793A22A1EBD7}"/>
              </a:ext>
            </a:extLst>
          </p:cNvPr>
          <p:cNvSpPr txBox="1"/>
          <p:nvPr/>
        </p:nvSpPr>
        <p:spPr>
          <a:xfrm>
            <a:off x="759654" y="1558840"/>
            <a:ext cx="15547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Specification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8212B62-06CC-DC48-8C31-1C34EAA65662}"/>
              </a:ext>
            </a:extLst>
          </p:cNvPr>
          <p:cNvSpPr txBox="1"/>
          <p:nvPr/>
        </p:nvSpPr>
        <p:spPr>
          <a:xfrm>
            <a:off x="727914" y="2695363"/>
            <a:ext cx="15865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Search space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AECA85D-3E40-8740-8E21-48BB5F00CD30}"/>
              </a:ext>
            </a:extLst>
          </p:cNvPr>
          <p:cNvSpPr txBox="1"/>
          <p:nvPr/>
        </p:nvSpPr>
        <p:spPr>
          <a:xfrm>
            <a:off x="6894542" y="1593273"/>
            <a:ext cx="11012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Program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474076AE-9063-D648-928D-4C8C484253A6}"/>
              </a:ext>
            </a:extLst>
          </p:cNvPr>
          <p:cNvSpPr/>
          <p:nvPr/>
        </p:nvSpPr>
        <p:spPr>
          <a:xfrm>
            <a:off x="3699636" y="1505421"/>
            <a:ext cx="1708707" cy="286434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latin typeface="Calibri Light"/>
                <a:cs typeface="Calibri Light"/>
              </a:rPr>
              <a:t>Synthesizer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3332DDA-D9F2-F54E-9872-5748CE78B39E}"/>
              </a:ext>
            </a:extLst>
          </p:cNvPr>
          <p:cNvSpPr txBox="1"/>
          <p:nvPr/>
        </p:nvSpPr>
        <p:spPr>
          <a:xfrm>
            <a:off x="135172" y="3545594"/>
            <a:ext cx="2707857" cy="1061829"/>
          </a:xfrm>
          <a:prstGeom prst="rect">
            <a:avLst/>
          </a:prstGeom>
          <a:solidFill>
            <a:srgbClr val="D0ACA3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Ability to prefer</a:t>
            </a:r>
            <a:br>
              <a:rPr lang="en-US" sz="2100" dirty="0">
                <a:latin typeface="Calibri Light"/>
                <a:cs typeface="Calibri Light"/>
              </a:rPr>
            </a:br>
            <a:r>
              <a:rPr lang="en-US" sz="2100" dirty="0">
                <a:latin typeface="Calibri Light"/>
                <a:cs typeface="Calibri Light"/>
              </a:rPr>
              <a:t>a solution when</a:t>
            </a:r>
            <a:br>
              <a:rPr lang="en-US" sz="2100" dirty="0">
                <a:latin typeface="Calibri Light"/>
                <a:cs typeface="Calibri Light"/>
              </a:rPr>
            </a:br>
            <a:r>
              <a:rPr lang="en-US" sz="2100" dirty="0">
                <a:latin typeface="Calibri Light"/>
                <a:cs typeface="Calibri Light"/>
              </a:rPr>
              <a:t>there are multiple ones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7E0B5330-648F-8549-BFD3-5F7743388175}"/>
              </a:ext>
            </a:extLst>
          </p:cNvPr>
          <p:cNvCxnSpPr>
            <a:cxnSpLocks/>
          </p:cNvCxnSpPr>
          <p:nvPr/>
        </p:nvCxnSpPr>
        <p:spPr>
          <a:xfrm>
            <a:off x="2941133" y="4076508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F5B3BCEC-60F8-074F-9E2C-0967FEEB1F2F}"/>
              </a:ext>
            </a:extLst>
          </p:cNvPr>
          <p:cNvCxnSpPr>
            <a:cxnSpLocks/>
          </p:cNvCxnSpPr>
          <p:nvPr/>
        </p:nvCxnSpPr>
        <p:spPr>
          <a:xfrm>
            <a:off x="2941133" y="2921549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DE7C767A-82B0-FF44-992A-0A4FEFADECFE}"/>
              </a:ext>
            </a:extLst>
          </p:cNvPr>
          <p:cNvCxnSpPr>
            <a:cxnSpLocks/>
          </p:cNvCxnSpPr>
          <p:nvPr/>
        </p:nvCxnSpPr>
        <p:spPr>
          <a:xfrm>
            <a:off x="5502199" y="1789871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2C32142-D231-1643-9297-5BE5FBF5DE94}"/>
              </a:ext>
            </a:extLst>
          </p:cNvPr>
          <p:cNvSpPr txBox="1"/>
          <p:nvPr/>
        </p:nvSpPr>
        <p:spPr>
          <a:xfrm>
            <a:off x="124021" y="4630431"/>
            <a:ext cx="45620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Size, Likelihood, Number of if-statements</a:t>
            </a:r>
          </a:p>
        </p:txBody>
      </p:sp>
    </p:spTree>
    <p:extLst>
      <p:ext uri="{BB962C8B-B14F-4D97-AF65-F5344CB8AC3E}">
        <p14:creationId xmlns:p14="http://schemas.microsoft.com/office/powerpoint/2010/main" val="1548669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Syntax Guided Synthesis                       [Alur et al. 13]</a:t>
            </a:r>
          </a:p>
        </p:txBody>
      </p:sp>
      <p:sp>
        <p:nvSpPr>
          <p:cNvPr id="2" name="AutoShape 2" descr="Image result for program jav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program jav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program jav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program java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program java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2941133" y="1766589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AutoShape 14" descr="Image result for engine clipart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6" descr="Image result for engine clipart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AutoShape 18" descr="Image result for engine clipart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A081E50-FEE9-8449-9869-793A22A1EBD7}"/>
              </a:ext>
            </a:extLst>
          </p:cNvPr>
          <p:cNvSpPr txBox="1"/>
          <p:nvPr/>
        </p:nvSpPr>
        <p:spPr>
          <a:xfrm>
            <a:off x="179792" y="1536538"/>
            <a:ext cx="15547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Specification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8212B62-06CC-DC48-8C31-1C34EAA65662}"/>
              </a:ext>
            </a:extLst>
          </p:cNvPr>
          <p:cNvSpPr txBox="1"/>
          <p:nvPr/>
        </p:nvSpPr>
        <p:spPr>
          <a:xfrm>
            <a:off x="148052" y="2673061"/>
            <a:ext cx="15865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Search space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AECA85D-3E40-8740-8E21-48BB5F00CD30}"/>
              </a:ext>
            </a:extLst>
          </p:cNvPr>
          <p:cNvSpPr txBox="1"/>
          <p:nvPr/>
        </p:nvSpPr>
        <p:spPr>
          <a:xfrm>
            <a:off x="6336982" y="1593273"/>
            <a:ext cx="11012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Program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474076AE-9063-D648-928D-4C8C484253A6}"/>
              </a:ext>
            </a:extLst>
          </p:cNvPr>
          <p:cNvSpPr/>
          <p:nvPr/>
        </p:nvSpPr>
        <p:spPr>
          <a:xfrm>
            <a:off x="3699636" y="1505421"/>
            <a:ext cx="1708707" cy="286434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 err="1">
                <a:latin typeface="Calibri Light"/>
                <a:cs typeface="Calibri Light"/>
              </a:rPr>
              <a:t>SyGuS</a:t>
            </a:r>
            <a:endParaRPr lang="en-US" sz="2000" dirty="0">
              <a:latin typeface="Calibri Light"/>
              <a:cs typeface="Calibri Light"/>
            </a:endParaRPr>
          </a:p>
          <a:p>
            <a:pPr algn="ctr"/>
            <a:r>
              <a:rPr lang="en-US" sz="2000" dirty="0">
                <a:latin typeface="Calibri Light"/>
                <a:cs typeface="Calibri Light"/>
              </a:rPr>
              <a:t>Synthesizer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F5B3BCEC-60F8-074F-9E2C-0967FEEB1F2F}"/>
              </a:ext>
            </a:extLst>
          </p:cNvPr>
          <p:cNvCxnSpPr>
            <a:cxnSpLocks/>
          </p:cNvCxnSpPr>
          <p:nvPr/>
        </p:nvCxnSpPr>
        <p:spPr>
          <a:xfrm>
            <a:off x="2941133" y="2921549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DE7C767A-82B0-FF44-992A-0A4FEFADECFE}"/>
              </a:ext>
            </a:extLst>
          </p:cNvPr>
          <p:cNvCxnSpPr>
            <a:cxnSpLocks/>
          </p:cNvCxnSpPr>
          <p:nvPr/>
        </p:nvCxnSpPr>
        <p:spPr>
          <a:xfrm>
            <a:off x="5502199" y="1789871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0080CA3-19C0-9646-A6F7-F8F6F592E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77" y="1950799"/>
            <a:ext cx="2737941" cy="514167"/>
          </a:xfrm>
          <a:prstGeom prst="rect">
            <a:avLst/>
          </a:prstGeom>
        </p:spPr>
      </p:pic>
      <p:sp>
        <p:nvSpPr>
          <p:cNvPr id="25" name="内容占位符 9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77C90EA5-3A43-164C-9C2E-AEAB31A482BE}"/>
              </a:ext>
            </a:extLst>
          </p:cNvPr>
          <p:cNvSpPr txBox="1">
            <a:spLocks/>
          </p:cNvSpPr>
          <p:nvPr/>
        </p:nvSpPr>
        <p:spPr>
          <a:xfrm>
            <a:off x="245371" y="3088559"/>
            <a:ext cx="2896485" cy="1962057"/>
          </a:xfrm>
          <a:prstGeom prst="rect">
            <a:avLst/>
          </a:prstGeom>
        </p:spPr>
        <p:txBody>
          <a:bodyPr>
            <a:normAutofit/>
          </a:bodyPr>
          <a:lstStyle>
            <a:lvl1pPr marL="189006" indent="-189006" algn="l" defTabSz="756026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7019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5032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3045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1058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9071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7084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5097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110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Start   := </a:t>
            </a:r>
            <a:r>
              <a:rPr lang="en-US" sz="1633" dirty="0" err="1">
                <a:latin typeface="Bembo" panose="02020502050201020203" pitchFamily="18" charset="0"/>
                <a:cs typeface="Calibri Light" panose="020F0302020204030204" pitchFamily="34" charset="0"/>
              </a:rPr>
              <a:t>Start+Start</a:t>
            </a:r>
            <a:endParaRPr lang="en-US" sz="1633" dirty="0">
              <a:latin typeface="Bembo" panose="02020502050201020203" pitchFamily="18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          | ITE(</a:t>
            </a:r>
            <a:r>
              <a:rPr lang="en-US" sz="1633" dirty="0" err="1">
                <a:latin typeface="Bembo" panose="02020502050201020203" pitchFamily="18" charset="0"/>
                <a:cs typeface="Calibri Light" panose="020F0302020204030204" pitchFamily="34" charset="0"/>
              </a:rPr>
              <a:t>BExpr,Start,Start</a:t>
            </a: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          | </a:t>
            </a:r>
            <a:r>
              <a:rPr lang="en-US" sz="1633" dirty="0" smtClean="0">
                <a:latin typeface="Bembo" panose="02020502050201020203" pitchFamily="18" charset="0"/>
                <a:cs typeface="Calibri Light" panose="020F0302020204030204" pitchFamily="34" charset="0"/>
              </a:rPr>
              <a:t>x </a:t>
            </a: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| </a:t>
            </a:r>
            <a:r>
              <a:rPr lang="en-US" sz="1633" dirty="0" smtClean="0">
                <a:latin typeface="Bembo" panose="02020502050201020203" pitchFamily="18" charset="0"/>
                <a:cs typeface="Calibri Light" panose="020F0302020204030204" pitchFamily="34" charset="0"/>
              </a:rPr>
              <a:t>y </a:t>
            </a: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| </a:t>
            </a:r>
            <a:r>
              <a:rPr lang="en-US" sz="1633" dirty="0" smtClean="0">
                <a:latin typeface="Bembo" panose="02020502050201020203" pitchFamily="18" charset="0"/>
                <a:cs typeface="Calibri Light" panose="020F0302020204030204" pitchFamily="34" charset="0"/>
              </a:rPr>
              <a:t>0 </a:t>
            </a: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| </a:t>
            </a:r>
            <a:r>
              <a:rPr lang="en-US" sz="1633" dirty="0" smtClean="0">
                <a:latin typeface="Bembo" panose="02020502050201020203" pitchFamily="18" charset="0"/>
                <a:cs typeface="Calibri Light" panose="020F0302020204030204" pitchFamily="34" charset="0"/>
              </a:rPr>
              <a:t>1</a:t>
            </a:r>
            <a:endParaRPr lang="en-US" sz="1633" dirty="0">
              <a:latin typeface="Bembo" panose="02020502050201020203" pitchFamily="18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1633" dirty="0" err="1">
                <a:latin typeface="Bembo" panose="02020502050201020203" pitchFamily="18" charset="0"/>
                <a:cs typeface="Calibri Light" panose="020F0302020204030204" pitchFamily="34" charset="0"/>
              </a:rPr>
              <a:t>BExpr</a:t>
            </a: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 := NOT(</a:t>
            </a:r>
            <a:r>
              <a:rPr lang="en-US" sz="1633" dirty="0" err="1">
                <a:latin typeface="Bembo" panose="02020502050201020203" pitchFamily="18" charset="0"/>
                <a:cs typeface="Calibri Light" panose="020F0302020204030204" pitchFamily="34" charset="0"/>
              </a:rPr>
              <a:t>BExpr</a:t>
            </a: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          | Start &gt; Start</a:t>
            </a:r>
          </a:p>
          <a:p>
            <a:pPr marL="0" indent="0">
              <a:buNone/>
            </a:pP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          | Start AND Start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F3861BDD-EA84-B74C-9BC8-F9BAD75E4E1B}"/>
                  </a:ext>
                </a:extLst>
              </p:cNvPr>
              <p:cNvSpPr txBox="1"/>
              <p:nvPr/>
            </p:nvSpPr>
            <p:spPr>
              <a:xfrm>
                <a:off x="6270835" y="2114142"/>
                <a:ext cx="16022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ITE(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&gt;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) </a:t>
                </a:r>
                <a:endParaRPr lang="en-US" sz="16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861BDD-EA84-B74C-9BC8-F9BAD75E4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835" y="2114142"/>
                <a:ext cx="1602297" cy="338554"/>
              </a:xfrm>
              <a:prstGeom prst="rect">
                <a:avLst/>
              </a:prstGeom>
              <a:blipFill>
                <a:blip r:embed="rId4"/>
                <a:stretch>
                  <a:fillRect l="-787" r="-787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D6D242A3-8A32-244C-93E4-7FFF3E7AC475}"/>
                  </a:ext>
                </a:extLst>
              </p:cNvPr>
              <p:cNvSpPr txBox="1"/>
              <p:nvPr/>
            </p:nvSpPr>
            <p:spPr>
              <a:xfrm>
                <a:off x="6270835" y="2558067"/>
                <a:ext cx="27416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ITE(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&gt;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 ITE(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&gt;</a:t>
                </a:r>
                <a14:m>
                  <m:oMath xmlns:m="http://schemas.openxmlformats.org/officeDocument/2006/math" xmlns="">
                    <m:r>
                      <a:rPr lang="en-US" altLang="zh-CN" sz="16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0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),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) </a:t>
                </a:r>
                <a:endParaRPr lang="en-US" sz="16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D242A3-8A32-244C-93E4-7FFF3E7A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835" y="2558067"/>
                <a:ext cx="2741649" cy="338554"/>
              </a:xfrm>
              <a:prstGeom prst="rect">
                <a:avLst/>
              </a:prstGeom>
              <a:blipFill>
                <a:blip r:embed="rId5"/>
                <a:stretch>
                  <a:fillRect l="-461" r="-46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5167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7" grpId="0" animBg="1"/>
      <p:bldP spid="25" grpId="0"/>
      <p:bldP spid="15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Syntax Guided Synthesis                       [Alur et al. 13]</a:t>
            </a:r>
          </a:p>
        </p:txBody>
      </p:sp>
      <p:sp>
        <p:nvSpPr>
          <p:cNvPr id="2" name="AutoShape 2" descr="Image result for program jav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program jav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program jav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program java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program java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2941133" y="1766589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AutoShape 14" descr="Image result for engine clipart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6" descr="Image result for engine clipart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AutoShape 18" descr="Image result for engine clipart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A081E50-FEE9-8449-9869-793A22A1EBD7}"/>
              </a:ext>
            </a:extLst>
          </p:cNvPr>
          <p:cNvSpPr txBox="1"/>
          <p:nvPr/>
        </p:nvSpPr>
        <p:spPr>
          <a:xfrm>
            <a:off x="954058" y="1536538"/>
            <a:ext cx="10767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Formula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8212B62-06CC-DC48-8C31-1C34EAA65662}"/>
              </a:ext>
            </a:extLst>
          </p:cNvPr>
          <p:cNvSpPr txBox="1"/>
          <p:nvPr/>
        </p:nvSpPr>
        <p:spPr>
          <a:xfrm>
            <a:off x="178416" y="2729844"/>
            <a:ext cx="25762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Context-free grammar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AECA85D-3E40-8740-8E21-48BB5F00CD30}"/>
              </a:ext>
            </a:extLst>
          </p:cNvPr>
          <p:cNvSpPr txBox="1"/>
          <p:nvPr/>
        </p:nvSpPr>
        <p:spPr>
          <a:xfrm>
            <a:off x="6336982" y="1593273"/>
            <a:ext cx="11012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Program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474076AE-9063-D648-928D-4C8C484253A6}"/>
              </a:ext>
            </a:extLst>
          </p:cNvPr>
          <p:cNvSpPr/>
          <p:nvPr/>
        </p:nvSpPr>
        <p:spPr>
          <a:xfrm>
            <a:off x="3699636" y="1505421"/>
            <a:ext cx="1708707" cy="286434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 err="1">
                <a:latin typeface="Calibri Light"/>
                <a:cs typeface="Calibri Light"/>
              </a:rPr>
              <a:t>SyGuS</a:t>
            </a:r>
            <a:endParaRPr lang="en-US" sz="2000" dirty="0">
              <a:latin typeface="Calibri Light"/>
              <a:cs typeface="Calibri Light"/>
            </a:endParaRPr>
          </a:p>
          <a:p>
            <a:pPr algn="ctr"/>
            <a:r>
              <a:rPr lang="en-US" sz="2000" dirty="0">
                <a:latin typeface="Calibri Light"/>
                <a:cs typeface="Calibri Light"/>
              </a:rPr>
              <a:t>Synthesizer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F5B3BCEC-60F8-074F-9E2C-0967FEEB1F2F}"/>
              </a:ext>
            </a:extLst>
          </p:cNvPr>
          <p:cNvCxnSpPr>
            <a:cxnSpLocks/>
          </p:cNvCxnSpPr>
          <p:nvPr/>
        </p:nvCxnSpPr>
        <p:spPr>
          <a:xfrm>
            <a:off x="2941133" y="2921549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DE7C767A-82B0-FF44-992A-0A4FEFADECFE}"/>
              </a:ext>
            </a:extLst>
          </p:cNvPr>
          <p:cNvCxnSpPr>
            <a:cxnSpLocks/>
          </p:cNvCxnSpPr>
          <p:nvPr/>
        </p:nvCxnSpPr>
        <p:spPr>
          <a:xfrm>
            <a:off x="5502199" y="1789871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FF0CF5D-EC2F-AF47-B27F-807229991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32" y="1979969"/>
            <a:ext cx="685458" cy="325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1129CB8-5DDC-1840-A4D3-E9BB4364D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75" y="3147395"/>
            <a:ext cx="261767" cy="2714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0F9497C-63EF-834B-A78B-6589A4D5D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529" y="1979969"/>
            <a:ext cx="2611963" cy="6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4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synthesizers work?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bit beyond the scope of this lecture but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Tx/>
              <a:buChar char="-"/>
            </a:pPr>
            <a:r>
              <a:rPr lang="en-US" b="1" dirty="0" smtClean="0"/>
              <a:t>Idea 1: </a:t>
            </a:r>
            <a:r>
              <a:rPr lang="en-US" dirty="0" smtClean="0"/>
              <a:t>Enumerate all terms in the grammar until you find one that is correct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b="1" dirty="0" smtClean="0"/>
              <a:t>Idea 2: </a:t>
            </a:r>
            <a:r>
              <a:rPr lang="en-US" dirty="0" smtClean="0"/>
              <a:t>Randomly explore the search space using MCMC or similar techniques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b="1" dirty="0" smtClean="0"/>
              <a:t>Idea 3: </a:t>
            </a:r>
            <a:r>
              <a:rPr lang="en-US" dirty="0" smtClean="0"/>
              <a:t>Describe the problem (or a subset of it) as a constraint solving problem and search using a constraint solver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b="1" dirty="0" smtClean="0"/>
              <a:t>Idea 4: </a:t>
            </a:r>
            <a:r>
              <a:rPr lang="en-US" dirty="0" smtClean="0"/>
              <a:t>use machine learning to guess correct programs (we still don’t know how to do this well)</a:t>
            </a:r>
          </a:p>
          <a:p>
            <a:pPr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92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C9ECAF-CFEC-3242-A267-DF214B716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</a:t>
            </a:r>
            <a:r>
              <a:rPr lang="en-US" dirty="0" err="1"/>
              <a:t>SyGuS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B90E957-8C52-5B42-B6E4-E5A79A31E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55533"/>
            <a:ext cx="5928577" cy="14162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2591AABE-0D59-724E-A445-F88F27F15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290" y="1695450"/>
            <a:ext cx="6819900" cy="2565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BD9D1C0-284A-734F-B9ED-DDAC3499D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810" y="2432050"/>
            <a:ext cx="5676900" cy="2311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picture containing bird&#10;&#10;Description automatically generated">
            <a:extLst>
              <a:ext uri="{FF2B5EF4-FFF2-40B4-BE49-F238E27FC236}">
                <a16:creationId xmlns:a16="http://schemas.microsoft.com/office/drawing/2014/main" xmlns="" id="{19163D4C-B8A1-6B4F-B951-B1E71A1A2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700" y="3390900"/>
            <a:ext cx="6083300" cy="1752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9258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2941133" y="1766589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A081E50-FEE9-8449-9869-793A22A1EBD7}"/>
              </a:ext>
            </a:extLst>
          </p:cNvPr>
          <p:cNvSpPr txBox="1"/>
          <p:nvPr/>
        </p:nvSpPr>
        <p:spPr>
          <a:xfrm>
            <a:off x="179792" y="1536538"/>
            <a:ext cx="15547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Specification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8212B62-06CC-DC48-8C31-1C34EAA65662}"/>
              </a:ext>
            </a:extLst>
          </p:cNvPr>
          <p:cNvSpPr txBox="1"/>
          <p:nvPr/>
        </p:nvSpPr>
        <p:spPr>
          <a:xfrm>
            <a:off x="148052" y="2673061"/>
            <a:ext cx="15865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Search space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AECA85D-3E40-8740-8E21-48BB5F00CD30}"/>
              </a:ext>
            </a:extLst>
          </p:cNvPr>
          <p:cNvSpPr txBox="1"/>
          <p:nvPr/>
        </p:nvSpPr>
        <p:spPr>
          <a:xfrm>
            <a:off x="6336982" y="1593273"/>
            <a:ext cx="11012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Program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474076AE-9063-D648-928D-4C8C484253A6}"/>
              </a:ext>
            </a:extLst>
          </p:cNvPr>
          <p:cNvSpPr/>
          <p:nvPr/>
        </p:nvSpPr>
        <p:spPr>
          <a:xfrm>
            <a:off x="3699636" y="1505421"/>
            <a:ext cx="1708707" cy="286434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 err="1">
                <a:latin typeface="Calibri Light"/>
                <a:cs typeface="Calibri Light"/>
              </a:rPr>
              <a:t>SyGuS</a:t>
            </a:r>
            <a:endParaRPr lang="en-US" sz="2000" dirty="0">
              <a:latin typeface="Calibri Light"/>
              <a:cs typeface="Calibri Light"/>
            </a:endParaRPr>
          </a:p>
          <a:p>
            <a:pPr algn="ctr"/>
            <a:r>
              <a:rPr lang="en-US" sz="2000" dirty="0">
                <a:latin typeface="Calibri Light"/>
                <a:cs typeface="Calibri Light"/>
              </a:rPr>
              <a:t>Synthesizer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F5B3BCEC-60F8-074F-9E2C-0967FEEB1F2F}"/>
              </a:ext>
            </a:extLst>
          </p:cNvPr>
          <p:cNvCxnSpPr>
            <a:cxnSpLocks/>
          </p:cNvCxnSpPr>
          <p:nvPr/>
        </p:nvCxnSpPr>
        <p:spPr>
          <a:xfrm>
            <a:off x="2941133" y="2921549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DE7C767A-82B0-FF44-992A-0A4FEFADECFE}"/>
              </a:ext>
            </a:extLst>
          </p:cNvPr>
          <p:cNvCxnSpPr>
            <a:cxnSpLocks/>
          </p:cNvCxnSpPr>
          <p:nvPr/>
        </p:nvCxnSpPr>
        <p:spPr>
          <a:xfrm>
            <a:off x="5502199" y="1789871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0080CA3-19C0-9646-A6F7-F8F6F592E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77" y="1950799"/>
            <a:ext cx="2737941" cy="514167"/>
          </a:xfrm>
          <a:prstGeom prst="rect">
            <a:avLst/>
          </a:prstGeom>
        </p:spPr>
      </p:pic>
      <p:sp>
        <p:nvSpPr>
          <p:cNvPr id="25" name="内容占位符 9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77C90EA5-3A43-164C-9C2E-AEAB31A482BE}"/>
              </a:ext>
            </a:extLst>
          </p:cNvPr>
          <p:cNvSpPr txBox="1">
            <a:spLocks/>
          </p:cNvSpPr>
          <p:nvPr/>
        </p:nvSpPr>
        <p:spPr>
          <a:xfrm>
            <a:off x="245371" y="3088559"/>
            <a:ext cx="2896485" cy="1962057"/>
          </a:xfrm>
          <a:prstGeom prst="rect">
            <a:avLst/>
          </a:prstGeom>
        </p:spPr>
        <p:txBody>
          <a:bodyPr>
            <a:normAutofit/>
          </a:bodyPr>
          <a:lstStyle>
            <a:lvl1pPr marL="189006" indent="-189006" algn="l" defTabSz="756026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7019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5032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3045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1058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9071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7084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5097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110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Start   := </a:t>
            </a:r>
            <a:r>
              <a:rPr lang="en-US" sz="1633" dirty="0" err="1">
                <a:latin typeface="Bembo" panose="02020502050201020203" pitchFamily="18" charset="0"/>
                <a:cs typeface="Calibri Light" panose="020F0302020204030204" pitchFamily="34" charset="0"/>
              </a:rPr>
              <a:t>Start+Start</a:t>
            </a:r>
            <a:endParaRPr lang="en-US" sz="1633" dirty="0">
              <a:latin typeface="Bembo" panose="02020502050201020203" pitchFamily="18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          | ITE(</a:t>
            </a:r>
            <a:r>
              <a:rPr lang="en-US" sz="1633" dirty="0" err="1">
                <a:latin typeface="Bembo" panose="02020502050201020203" pitchFamily="18" charset="0"/>
                <a:cs typeface="Calibri Light" panose="020F0302020204030204" pitchFamily="34" charset="0"/>
              </a:rPr>
              <a:t>BExpr,Start,Start</a:t>
            </a: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          | </a:t>
            </a:r>
            <a:r>
              <a:rPr lang="en-US" sz="1633" dirty="0" smtClean="0">
                <a:latin typeface="Bembo" panose="02020502050201020203" pitchFamily="18" charset="0"/>
                <a:cs typeface="Calibri Light" panose="020F0302020204030204" pitchFamily="34" charset="0"/>
              </a:rPr>
              <a:t>x </a:t>
            </a: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| </a:t>
            </a:r>
            <a:r>
              <a:rPr lang="en-US" sz="1633" dirty="0" smtClean="0">
                <a:latin typeface="Bembo" panose="02020502050201020203" pitchFamily="18" charset="0"/>
                <a:cs typeface="Calibri Light" panose="020F0302020204030204" pitchFamily="34" charset="0"/>
              </a:rPr>
              <a:t>y </a:t>
            </a: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| </a:t>
            </a:r>
            <a:r>
              <a:rPr lang="en-US" sz="1633" dirty="0" smtClean="0">
                <a:latin typeface="Bembo" panose="02020502050201020203" pitchFamily="18" charset="0"/>
                <a:cs typeface="Calibri Light" panose="020F0302020204030204" pitchFamily="34" charset="0"/>
              </a:rPr>
              <a:t>0 </a:t>
            </a: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| </a:t>
            </a:r>
            <a:r>
              <a:rPr lang="en-US" sz="1633" dirty="0" smtClean="0">
                <a:latin typeface="Bembo" panose="02020502050201020203" pitchFamily="18" charset="0"/>
                <a:cs typeface="Calibri Light" panose="020F0302020204030204" pitchFamily="34" charset="0"/>
              </a:rPr>
              <a:t>1</a:t>
            </a:r>
            <a:endParaRPr lang="en-US" sz="1633" dirty="0">
              <a:latin typeface="Bembo" panose="02020502050201020203" pitchFamily="18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1633" dirty="0" err="1">
                <a:latin typeface="Bembo" panose="02020502050201020203" pitchFamily="18" charset="0"/>
                <a:cs typeface="Calibri Light" panose="020F0302020204030204" pitchFamily="34" charset="0"/>
              </a:rPr>
              <a:t>BExpr</a:t>
            </a: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 := NOT(</a:t>
            </a:r>
            <a:r>
              <a:rPr lang="en-US" sz="1633" dirty="0" err="1">
                <a:latin typeface="Bembo" panose="02020502050201020203" pitchFamily="18" charset="0"/>
                <a:cs typeface="Calibri Light" panose="020F0302020204030204" pitchFamily="34" charset="0"/>
              </a:rPr>
              <a:t>BExpr</a:t>
            </a: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          | Start &gt; Start</a:t>
            </a:r>
          </a:p>
          <a:p>
            <a:pPr marL="0" indent="0">
              <a:buNone/>
            </a:pP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          | Start AND Start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F3861BDD-EA84-B74C-9BC8-F9BAD75E4E1B}"/>
                  </a:ext>
                </a:extLst>
              </p:cNvPr>
              <p:cNvSpPr txBox="1"/>
              <p:nvPr/>
            </p:nvSpPr>
            <p:spPr>
              <a:xfrm>
                <a:off x="6270835" y="2114142"/>
                <a:ext cx="16022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ITE(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&gt;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) </a:t>
                </a:r>
                <a:endParaRPr lang="en-US" sz="16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861BDD-EA84-B74C-9BC8-F9BAD75E4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835" y="2114142"/>
                <a:ext cx="1602297" cy="338554"/>
              </a:xfrm>
              <a:prstGeom prst="rect">
                <a:avLst/>
              </a:prstGeom>
              <a:blipFill>
                <a:blip r:embed="rId4"/>
                <a:stretch>
                  <a:fillRect l="-787" r="-787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D6D242A3-8A32-244C-93E4-7FFF3E7AC475}"/>
                  </a:ext>
                </a:extLst>
              </p:cNvPr>
              <p:cNvSpPr txBox="1"/>
              <p:nvPr/>
            </p:nvSpPr>
            <p:spPr>
              <a:xfrm>
                <a:off x="6270835" y="2558067"/>
                <a:ext cx="27416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ITE(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&gt;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 ITE(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&gt;</a:t>
                </a:r>
                <a14:m>
                  <m:oMath xmlns:m="http://schemas.openxmlformats.org/officeDocument/2006/math" xmlns="">
                    <m:r>
                      <a:rPr lang="en-US" altLang="zh-CN" sz="16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0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),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) </a:t>
                </a:r>
                <a:endParaRPr lang="en-US" sz="16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D242A3-8A32-244C-93E4-7FFF3E7A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835" y="2558067"/>
                <a:ext cx="2741649" cy="338554"/>
              </a:xfrm>
              <a:prstGeom prst="rect">
                <a:avLst/>
              </a:prstGeom>
              <a:blipFill>
                <a:blip r:embed="rId5"/>
                <a:stretch>
                  <a:fillRect l="-461" r="-46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xmlns="" id="{27BA29F5-BAC9-3E43-84FA-C62B6BB70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quantitative objectives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2C0F580-E060-CA45-B299-0E1163AC5BC0}"/>
              </a:ext>
            </a:extLst>
          </p:cNvPr>
          <p:cNvSpPr txBox="1"/>
          <p:nvPr/>
        </p:nvSpPr>
        <p:spPr>
          <a:xfrm>
            <a:off x="6771356" y="3681621"/>
            <a:ext cx="174060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Need a way to</a:t>
            </a:r>
            <a:br>
              <a:rPr lang="en-US" sz="2100" dirty="0">
                <a:latin typeface="Calibri Light"/>
                <a:cs typeface="Calibri Light"/>
              </a:rPr>
            </a:br>
            <a:r>
              <a:rPr lang="en-US" sz="2100" dirty="0">
                <a:latin typeface="Calibri Light"/>
                <a:cs typeface="Calibri Light"/>
              </a:rPr>
              <a:t>prefer the first</a:t>
            </a:r>
            <a:br>
              <a:rPr lang="en-US" sz="2100" dirty="0">
                <a:latin typeface="Calibri Light"/>
                <a:cs typeface="Calibri Light"/>
              </a:rPr>
            </a:br>
            <a:r>
              <a:rPr lang="en-US" sz="2100" dirty="0">
                <a:latin typeface="Calibri Light"/>
                <a:cs typeface="Calibri Light"/>
              </a:rPr>
              <a:t>solution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xmlns="" id="{6A19B8CD-6DDB-E940-83D6-04F528708A2D}"/>
              </a:ext>
            </a:extLst>
          </p:cNvPr>
          <p:cNvSpPr/>
          <p:nvPr/>
        </p:nvSpPr>
        <p:spPr>
          <a:xfrm rot="15210076">
            <a:off x="7081949" y="3022651"/>
            <a:ext cx="692234" cy="537715"/>
          </a:xfrm>
          <a:prstGeom prst="rightArrow">
            <a:avLst/>
          </a:prstGeom>
          <a:solidFill>
            <a:srgbClr val="D0AC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8330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2941133" y="1766589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A081E50-FEE9-8449-9869-793A22A1EBD7}"/>
              </a:ext>
            </a:extLst>
          </p:cNvPr>
          <p:cNvSpPr txBox="1"/>
          <p:nvPr/>
        </p:nvSpPr>
        <p:spPr>
          <a:xfrm>
            <a:off x="179792" y="1536538"/>
            <a:ext cx="15547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Specification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8212B62-06CC-DC48-8C31-1C34EAA65662}"/>
              </a:ext>
            </a:extLst>
          </p:cNvPr>
          <p:cNvSpPr txBox="1"/>
          <p:nvPr/>
        </p:nvSpPr>
        <p:spPr>
          <a:xfrm>
            <a:off x="148052" y="2673061"/>
            <a:ext cx="15865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Search space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AECA85D-3E40-8740-8E21-48BB5F00CD30}"/>
              </a:ext>
            </a:extLst>
          </p:cNvPr>
          <p:cNvSpPr txBox="1"/>
          <p:nvPr/>
        </p:nvSpPr>
        <p:spPr>
          <a:xfrm>
            <a:off x="6336982" y="1593273"/>
            <a:ext cx="11012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Program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474076AE-9063-D648-928D-4C8C484253A6}"/>
              </a:ext>
            </a:extLst>
          </p:cNvPr>
          <p:cNvSpPr/>
          <p:nvPr/>
        </p:nvSpPr>
        <p:spPr>
          <a:xfrm>
            <a:off x="3699636" y="1505421"/>
            <a:ext cx="1708707" cy="286434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 err="1">
                <a:latin typeface="Calibri Light"/>
                <a:cs typeface="Calibri Light"/>
              </a:rPr>
              <a:t>SyGuS</a:t>
            </a:r>
            <a:endParaRPr lang="en-US" sz="2000" dirty="0">
              <a:latin typeface="Calibri Light"/>
              <a:cs typeface="Calibri Light"/>
            </a:endParaRPr>
          </a:p>
          <a:p>
            <a:pPr algn="ctr"/>
            <a:r>
              <a:rPr lang="en-US" sz="2000" dirty="0">
                <a:latin typeface="Calibri Light"/>
                <a:cs typeface="Calibri Light"/>
              </a:rPr>
              <a:t>Synthesizer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F5B3BCEC-60F8-074F-9E2C-0967FEEB1F2F}"/>
              </a:ext>
            </a:extLst>
          </p:cNvPr>
          <p:cNvCxnSpPr>
            <a:cxnSpLocks/>
          </p:cNvCxnSpPr>
          <p:nvPr/>
        </p:nvCxnSpPr>
        <p:spPr>
          <a:xfrm>
            <a:off x="2941133" y="2921549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DE7C767A-82B0-FF44-992A-0A4FEFADECFE}"/>
              </a:ext>
            </a:extLst>
          </p:cNvPr>
          <p:cNvCxnSpPr>
            <a:cxnSpLocks/>
          </p:cNvCxnSpPr>
          <p:nvPr/>
        </p:nvCxnSpPr>
        <p:spPr>
          <a:xfrm>
            <a:off x="5502199" y="1789871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0080CA3-19C0-9646-A6F7-F8F6F592E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77" y="1950799"/>
            <a:ext cx="2737941" cy="514167"/>
          </a:xfrm>
          <a:prstGeom prst="rect">
            <a:avLst/>
          </a:prstGeom>
        </p:spPr>
      </p:pic>
      <p:sp>
        <p:nvSpPr>
          <p:cNvPr id="25" name="内容占位符 9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77C90EA5-3A43-164C-9C2E-AEAB31A482BE}"/>
              </a:ext>
            </a:extLst>
          </p:cNvPr>
          <p:cNvSpPr txBox="1">
            <a:spLocks/>
          </p:cNvSpPr>
          <p:nvPr/>
        </p:nvSpPr>
        <p:spPr>
          <a:xfrm>
            <a:off x="245371" y="3088559"/>
            <a:ext cx="3360409" cy="1962057"/>
          </a:xfrm>
          <a:prstGeom prst="rect">
            <a:avLst/>
          </a:prstGeom>
        </p:spPr>
        <p:txBody>
          <a:bodyPr>
            <a:normAutofit/>
          </a:bodyPr>
          <a:lstStyle>
            <a:lvl1pPr marL="189006" indent="-189006" algn="l" defTabSz="756026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7019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5032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3045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1058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9071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7084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5097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110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Start   := </a:t>
            </a:r>
            <a:r>
              <a:rPr lang="en-US" sz="1633" dirty="0" err="1">
                <a:latin typeface="Bembo" panose="02020502050201020203" pitchFamily="18" charset="0"/>
                <a:cs typeface="Calibri Light" panose="020F0302020204030204" pitchFamily="34" charset="0"/>
              </a:rPr>
              <a:t>Start+Start</a:t>
            </a:r>
            <a:endParaRPr lang="en-US" sz="1633" dirty="0">
              <a:latin typeface="Bembo" panose="02020502050201020203" pitchFamily="18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          | ITE(</a:t>
            </a:r>
            <a:r>
              <a:rPr lang="en-US" sz="1633" dirty="0" err="1">
                <a:latin typeface="Bembo" panose="02020502050201020203" pitchFamily="18" charset="0"/>
                <a:cs typeface="Calibri Light" panose="020F0302020204030204" pitchFamily="34" charset="0"/>
              </a:rPr>
              <a:t>BExpr,Start,Start</a:t>
            </a: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)  </a:t>
            </a:r>
            <a:r>
              <a:rPr lang="en-US" sz="1633" b="1" dirty="0">
                <a:highlight>
                  <a:srgbClr val="D0ACA3"/>
                </a:highlight>
                <a:cs typeface="Calibri Light" panose="020F0302020204030204" pitchFamily="34" charset="0"/>
              </a:rPr>
              <a:t>1 </a:t>
            </a:r>
          </a:p>
          <a:p>
            <a:pPr marL="0" indent="0">
              <a:buNone/>
            </a:pP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          | </a:t>
            </a:r>
            <a:r>
              <a:rPr lang="en-US" sz="1633" dirty="0" smtClean="0">
                <a:latin typeface="Bembo" panose="02020502050201020203" pitchFamily="18" charset="0"/>
                <a:cs typeface="Calibri Light" panose="020F0302020204030204" pitchFamily="34" charset="0"/>
              </a:rPr>
              <a:t>x </a:t>
            </a: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| y | 0 | </a:t>
            </a:r>
            <a:r>
              <a:rPr lang="en-US" sz="1633" dirty="0" smtClean="0">
                <a:latin typeface="Bembo" panose="02020502050201020203" pitchFamily="18" charset="0"/>
                <a:cs typeface="Calibri Light" panose="020F0302020204030204" pitchFamily="34" charset="0"/>
              </a:rPr>
              <a:t>1</a:t>
            </a:r>
          </a:p>
          <a:p>
            <a:pPr marL="0" indent="0">
              <a:buNone/>
            </a:pPr>
            <a:r>
              <a:rPr lang="en-US" sz="1633" dirty="0" err="1" smtClean="0">
                <a:latin typeface="Bembo" panose="02020502050201020203" pitchFamily="18" charset="0"/>
                <a:cs typeface="Calibri Light" panose="020F0302020204030204" pitchFamily="34" charset="0"/>
              </a:rPr>
              <a:t>BExpr</a:t>
            </a:r>
            <a:r>
              <a:rPr lang="en-US" sz="1633" dirty="0" smtClean="0">
                <a:latin typeface="Bembo" panose="02020502050201020203" pitchFamily="18" charset="0"/>
                <a:cs typeface="Calibri Light" panose="020F0302020204030204" pitchFamily="34" charset="0"/>
              </a:rPr>
              <a:t> </a:t>
            </a: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:= NOT(</a:t>
            </a:r>
            <a:r>
              <a:rPr lang="en-US" sz="1633" dirty="0" err="1">
                <a:latin typeface="Bembo" panose="02020502050201020203" pitchFamily="18" charset="0"/>
                <a:cs typeface="Calibri Light" panose="020F0302020204030204" pitchFamily="34" charset="0"/>
              </a:rPr>
              <a:t>BExpr</a:t>
            </a: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          | Start &gt; Start</a:t>
            </a:r>
          </a:p>
          <a:p>
            <a:pPr marL="0" indent="0">
              <a:buNone/>
            </a:pP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          | Start AND Start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F3861BDD-EA84-B74C-9BC8-F9BAD75E4E1B}"/>
                  </a:ext>
                </a:extLst>
              </p:cNvPr>
              <p:cNvSpPr txBox="1"/>
              <p:nvPr/>
            </p:nvSpPr>
            <p:spPr>
              <a:xfrm>
                <a:off x="6245989" y="2114142"/>
                <a:ext cx="16519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ITE(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&gt;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)  </a:t>
                </a:r>
                <a:endParaRPr lang="en-US" sz="16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861BDD-EA84-B74C-9BC8-F9BAD75E4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989" y="2114142"/>
                <a:ext cx="1651991" cy="338554"/>
              </a:xfrm>
              <a:prstGeom prst="rect">
                <a:avLst/>
              </a:prstGeom>
              <a:blipFill>
                <a:blip r:embed="rId4"/>
                <a:stretch>
                  <a:fillRect l="-1538" r="-1538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D6D242A3-8A32-244C-93E4-7FFF3E7AC475}"/>
                  </a:ext>
                </a:extLst>
              </p:cNvPr>
              <p:cNvSpPr txBox="1"/>
              <p:nvPr/>
            </p:nvSpPr>
            <p:spPr>
              <a:xfrm>
                <a:off x="6195635" y="2558067"/>
                <a:ext cx="2847446" cy="3436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ITE(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&gt;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 ITE(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&gt;</a:t>
                </a:r>
                <a14:m>
                  <m:oMath xmlns:m="http://schemas.openxmlformats.org/officeDocument/2006/math" xmlns="">
                    <m:r>
                      <a:rPr lang="en-US" altLang="zh-CN" sz="16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0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),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) </a:t>
                </a:r>
                <a:endParaRPr lang="en-US" sz="16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D242A3-8A32-244C-93E4-7FFF3E7A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635" y="2558067"/>
                <a:ext cx="2847446" cy="343620"/>
              </a:xfrm>
              <a:prstGeom prst="rect">
                <a:avLst/>
              </a:prstGeom>
              <a:blipFill>
                <a:blip r:embed="rId5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xmlns="" id="{27BA29F5-BAC9-3E43-84FA-C62B6BB70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quantitative objectives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2C0F580-E060-CA45-B299-0E1163AC5BC0}"/>
              </a:ext>
            </a:extLst>
          </p:cNvPr>
          <p:cNvSpPr txBox="1"/>
          <p:nvPr/>
        </p:nvSpPr>
        <p:spPr>
          <a:xfrm>
            <a:off x="6771356" y="3681621"/>
            <a:ext cx="174060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Need a way to</a:t>
            </a:r>
            <a:br>
              <a:rPr lang="en-US" sz="2100" dirty="0">
                <a:latin typeface="Calibri Light"/>
                <a:cs typeface="Calibri Light"/>
              </a:rPr>
            </a:br>
            <a:r>
              <a:rPr lang="en-US" sz="2100" dirty="0">
                <a:latin typeface="Calibri Light"/>
                <a:cs typeface="Calibri Light"/>
              </a:rPr>
              <a:t>prefer the first</a:t>
            </a:r>
            <a:br>
              <a:rPr lang="en-US" sz="2100" dirty="0">
                <a:latin typeface="Calibri Light"/>
                <a:cs typeface="Calibri Light"/>
              </a:rPr>
            </a:br>
            <a:r>
              <a:rPr lang="en-US" sz="2100" dirty="0">
                <a:latin typeface="Calibri Light"/>
                <a:cs typeface="Calibri Light"/>
              </a:rPr>
              <a:t>solution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xmlns="" id="{6A19B8CD-6DDB-E940-83D6-04F528708A2D}"/>
              </a:ext>
            </a:extLst>
          </p:cNvPr>
          <p:cNvSpPr/>
          <p:nvPr/>
        </p:nvSpPr>
        <p:spPr>
          <a:xfrm rot="15210076">
            <a:off x="7081949" y="3022651"/>
            <a:ext cx="692234" cy="537715"/>
          </a:xfrm>
          <a:prstGeom prst="rightArrow">
            <a:avLst/>
          </a:prstGeom>
          <a:solidFill>
            <a:srgbClr val="D0AC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1DB1B332-ABD1-5F4A-A00E-F1A273E771BC}"/>
              </a:ext>
            </a:extLst>
          </p:cNvPr>
          <p:cNvSpPr/>
          <p:nvPr/>
        </p:nvSpPr>
        <p:spPr>
          <a:xfrm rot="16200000">
            <a:off x="2722100" y="3852239"/>
            <a:ext cx="692234" cy="537715"/>
          </a:xfrm>
          <a:prstGeom prst="rightArrow">
            <a:avLst/>
          </a:prstGeom>
          <a:solidFill>
            <a:srgbClr val="D0AC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918610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verification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4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340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F56656D-1F6A-FD42-8A02-6833986DE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weight of a program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7FDE7A92-5294-E54E-BAF1-E59BDCC862D0}"/>
                  </a:ext>
                </a:extLst>
              </p:cNvPr>
              <p:cNvSpPr/>
              <p:nvPr/>
            </p:nvSpPr>
            <p:spPr>
              <a:xfrm>
                <a:off x="553747" y="2172686"/>
                <a:ext cx="2874419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Start   := </a:t>
                </a:r>
                <a:r>
                  <a:rPr lang="en-US" dirty="0" err="1">
                    <a:latin typeface="Bembo" panose="02020502050201020203" pitchFamily="18" charset="0"/>
                    <a:cs typeface="Calibri Light" panose="020F0302020204030204" pitchFamily="34" charset="0"/>
                  </a:rPr>
                  <a:t>Start+Start</a:t>
                </a:r>
                <a:endParaRPr lang="en-US" dirty="0">
                  <a:latin typeface="Bembo" panose="02020502050201020203" pitchFamily="18" charset="0"/>
                  <a:cs typeface="Calibri Light" panose="020F0302020204030204" pitchFamily="34" charset="0"/>
                </a:endParaRPr>
              </a:p>
              <a:p>
                <a:r>
                  <a:rPr lang="en-US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         | ITE(</a:t>
                </a:r>
                <a:r>
                  <a:rPr lang="en-US" dirty="0" err="1">
                    <a:latin typeface="Bembo" panose="02020502050201020203" pitchFamily="18" charset="0"/>
                    <a:cs typeface="Calibri Light" panose="020F0302020204030204" pitchFamily="34" charset="0"/>
                  </a:rPr>
                  <a:t>BExpr,Start,Start</a:t>
                </a:r>
                <a:r>
                  <a:rPr lang="en-US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)  </a:t>
                </a:r>
                <a:r>
                  <a:rPr lang="en-US" b="1" dirty="0">
                    <a:highlight>
                      <a:srgbClr val="D0ACA3"/>
                    </a:highlight>
                    <a:cs typeface="Calibri Light" panose="020F0302020204030204" pitchFamily="34" charset="0"/>
                  </a:rPr>
                  <a:t>1 </a:t>
                </a:r>
              </a:p>
              <a:p>
                <a:r>
                  <a:rPr lang="en-US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         | </a:t>
                </a:r>
                <a14:m>
                  <m:oMath xmlns:m="http://schemas.openxmlformats.org/officeDocument/2006/math" xmlns="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| </a:t>
                </a:r>
                <a14:m>
                  <m:oMath xmlns:m="http://schemas.openxmlformats.org/officeDocument/2006/math" xmlns="">
                    <m:r>
                      <a:rPr lang="en-US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</m:oMath>
                </a14:m>
                <a:r>
                  <a:rPr lang="en-US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| </a:t>
                </a:r>
                <a14:m>
                  <m:oMath xmlns:m="http://schemas.openxmlformats.org/officeDocument/2006/math" xmlns=""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| </a:t>
                </a:r>
                <a14:m>
                  <m:oMath xmlns:m="http://schemas.openxmlformats.org/officeDocument/2006/math" xmlns="">
                    <m:r>
                      <a:rPr lang="en-US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1</m:t>
                    </m:r>
                  </m:oMath>
                </a14:m>
                <a:endParaRPr lang="en-US" dirty="0">
                  <a:latin typeface="Bembo" panose="02020502050201020203" pitchFamily="18" charset="0"/>
                  <a:cs typeface="Calibri Light" panose="020F0302020204030204" pitchFamily="34" charset="0"/>
                </a:endParaRPr>
              </a:p>
              <a:p>
                <a:r>
                  <a:rPr lang="en-US" dirty="0" err="1">
                    <a:latin typeface="Bembo" panose="02020502050201020203" pitchFamily="18" charset="0"/>
                    <a:cs typeface="Calibri Light" panose="020F0302020204030204" pitchFamily="34" charset="0"/>
                  </a:rPr>
                  <a:t>BExpr</a:t>
                </a:r>
                <a:r>
                  <a:rPr lang="en-US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:= NOT(</a:t>
                </a:r>
                <a:r>
                  <a:rPr lang="en-US" dirty="0" err="1">
                    <a:latin typeface="Bembo" panose="02020502050201020203" pitchFamily="18" charset="0"/>
                    <a:cs typeface="Calibri Light" panose="020F0302020204030204" pitchFamily="34" charset="0"/>
                  </a:rPr>
                  <a:t>BExpr</a:t>
                </a:r>
                <a:r>
                  <a:rPr lang="en-US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)</a:t>
                </a:r>
              </a:p>
              <a:p>
                <a:r>
                  <a:rPr lang="en-US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         | Start &gt; Start</a:t>
                </a:r>
              </a:p>
              <a:p>
                <a:r>
                  <a:rPr lang="en-US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         | Start AND Start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FDE7A92-5294-E54E-BAF1-E59BDCC86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47" y="2172686"/>
                <a:ext cx="2874419" cy="1384995"/>
              </a:xfrm>
              <a:prstGeom prst="rect">
                <a:avLst/>
              </a:prstGeom>
              <a:blipFill>
                <a:blip r:embed="rId3"/>
                <a:stretch>
                  <a:fillRect l="-441" b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5">
            <a:extLst>
              <a:ext uri="{FF2B5EF4-FFF2-40B4-BE49-F238E27FC236}">
                <a16:creationId xmlns:a16="http://schemas.microsoft.com/office/drawing/2014/main" xmlns="" id="{7B6651F5-4CA8-0442-ABEE-83BDA87CF10E}"/>
              </a:ext>
            </a:extLst>
          </p:cNvPr>
          <p:cNvSpPr txBox="1"/>
          <p:nvPr/>
        </p:nvSpPr>
        <p:spPr>
          <a:xfrm>
            <a:off x="5269627" y="2172686"/>
            <a:ext cx="767029" cy="30777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Bembo" panose="02020502050201020203" pitchFamily="18" charset="0"/>
                <a:ea typeface="宋体" panose="02010600030101010101" pitchFamily="2" charset="-122"/>
              </a:rPr>
              <a:t>ITE </a:t>
            </a:r>
            <a:r>
              <a:rPr lang="en-US" altLang="zh-CN" b="1" dirty="0">
                <a:solidFill>
                  <a:schemeClr val="tx1"/>
                </a:solidFill>
                <a:highlight>
                  <a:srgbClr val="D0ACA3"/>
                </a:highlight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1</a:t>
            </a:r>
            <a:endParaRPr lang="zh-CN" altLang="en-US" b="1" dirty="0">
              <a:solidFill>
                <a:schemeClr val="tx1"/>
              </a:solidFill>
              <a:highlight>
                <a:srgbClr val="D0ACA3"/>
              </a:highlight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cxnSp>
        <p:nvCxnSpPr>
          <p:cNvPr id="43" name="Straight Connector 10">
            <a:extLst>
              <a:ext uri="{FF2B5EF4-FFF2-40B4-BE49-F238E27FC236}">
                <a16:creationId xmlns:a16="http://schemas.microsoft.com/office/drawing/2014/main" xmlns="" id="{F4A134A6-3D4F-7042-8258-89919266A99E}"/>
              </a:ext>
            </a:extLst>
          </p:cNvPr>
          <p:cNvCxnSpPr>
            <a:cxnSpLocks noChangeShapeType="1"/>
            <a:stCxn id="34" idx="2"/>
            <a:endCxn id="45" idx="0"/>
          </p:cNvCxnSpPr>
          <p:nvPr/>
        </p:nvCxnSpPr>
        <p:spPr bwMode="auto">
          <a:xfrm flipH="1">
            <a:off x="5051425" y="2480463"/>
            <a:ext cx="601717" cy="185835"/>
          </a:xfrm>
          <a:prstGeom prst="lin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TextBox 30">
            <a:extLst>
              <a:ext uri="{FF2B5EF4-FFF2-40B4-BE49-F238E27FC236}">
                <a16:creationId xmlns:a16="http://schemas.microsoft.com/office/drawing/2014/main" xmlns="" id="{A6FE989F-BD5D-A747-9FDA-317244E94A2C}"/>
              </a:ext>
            </a:extLst>
          </p:cNvPr>
          <p:cNvSpPr txBox="1"/>
          <p:nvPr/>
        </p:nvSpPr>
        <p:spPr>
          <a:xfrm>
            <a:off x="4738210" y="2666298"/>
            <a:ext cx="626429" cy="30777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Bembo" panose="02020502050201020203" pitchFamily="18" charset="0"/>
                <a:ea typeface="宋体" panose="02010600030101010101" pitchFamily="2" charset="-122"/>
              </a:rPr>
              <a:t>&gt; </a:t>
            </a:r>
            <a:r>
              <a:rPr lang="en-US" altLang="zh-CN" dirty="0">
                <a:solidFill>
                  <a:schemeClr val="tx1"/>
                </a:solidFill>
                <a:latin typeface="Bembo" panose="02020502050201020203" pitchFamily="18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zh-CN" alt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" name="Straight Connector 32">
            <a:extLst>
              <a:ext uri="{FF2B5EF4-FFF2-40B4-BE49-F238E27FC236}">
                <a16:creationId xmlns:a16="http://schemas.microsoft.com/office/drawing/2014/main" xmlns="" id="{967C89C4-BE24-7D4E-A3F9-D6D6F17E9D96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 flipH="1">
            <a:off x="4523342" y="2974075"/>
            <a:ext cx="528083" cy="510949"/>
          </a:xfrm>
          <a:prstGeom prst="lin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TextBox 33">
            <a:extLst>
              <a:ext uri="{FF2B5EF4-FFF2-40B4-BE49-F238E27FC236}">
                <a16:creationId xmlns:a16="http://schemas.microsoft.com/office/drawing/2014/main" xmlns="" id="{5B2AC698-E713-1F47-87CA-961801F1BFEC}"/>
              </a:ext>
            </a:extLst>
          </p:cNvPr>
          <p:cNvSpPr txBox="1"/>
          <p:nvPr/>
        </p:nvSpPr>
        <p:spPr>
          <a:xfrm>
            <a:off x="4277352" y="3485024"/>
            <a:ext cx="491980" cy="30777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Bembo" panose="02020502050201020203" pitchFamily="18" charset="0"/>
                <a:ea typeface="宋体" panose="02010600030101010101" pitchFamily="2" charset="-122"/>
              </a:rPr>
              <a:t>x </a:t>
            </a:r>
            <a:r>
              <a:rPr lang="en-US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zh-CN" altLang="en-US" dirty="0">
              <a:solidFill>
                <a:schemeClr val="tx1"/>
              </a:solidFill>
              <a:latin typeface="Bembo" panose="02020502050201020203" pitchFamily="18" charset="0"/>
              <a:ea typeface="宋体" panose="02010600030101010101" pitchFamily="2" charset="-122"/>
            </a:endParaRPr>
          </a:p>
        </p:txBody>
      </p:sp>
      <p:cxnSp>
        <p:nvCxnSpPr>
          <p:cNvPr id="48" name="Straight Connector 34">
            <a:extLst>
              <a:ext uri="{FF2B5EF4-FFF2-40B4-BE49-F238E27FC236}">
                <a16:creationId xmlns:a16="http://schemas.microsoft.com/office/drawing/2014/main" xmlns="" id="{7EB7A7CD-CA73-F445-9CC4-2DFEC84A9DEB}"/>
              </a:ext>
            </a:extLst>
          </p:cNvPr>
          <p:cNvCxnSpPr>
            <a:cxnSpLocks/>
            <a:stCxn id="45" idx="2"/>
            <a:endCxn id="49" idx="0"/>
          </p:cNvCxnSpPr>
          <p:nvPr/>
        </p:nvCxnSpPr>
        <p:spPr bwMode="auto">
          <a:xfrm>
            <a:off x="5051425" y="2974075"/>
            <a:ext cx="323588" cy="504468"/>
          </a:xfrm>
          <a:prstGeom prst="lin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Box 35">
            <a:extLst>
              <a:ext uri="{FF2B5EF4-FFF2-40B4-BE49-F238E27FC236}">
                <a16:creationId xmlns:a16="http://schemas.microsoft.com/office/drawing/2014/main" xmlns="" id="{88753EEF-6966-4A43-B2F7-5739F1577CB9}"/>
              </a:ext>
            </a:extLst>
          </p:cNvPr>
          <p:cNvSpPr txBox="1"/>
          <p:nvPr/>
        </p:nvSpPr>
        <p:spPr>
          <a:xfrm>
            <a:off x="5025103" y="3478543"/>
            <a:ext cx="699819" cy="30777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Bembo" panose="02020502050201020203" pitchFamily="18" charset="0"/>
                <a:ea typeface="宋体" panose="02010600030101010101" pitchFamily="2" charset="-122"/>
              </a:rPr>
              <a:t>y</a:t>
            </a:r>
            <a:r>
              <a:rPr lang="en-US" altLang="zh-CN" dirty="0">
                <a:solidFill>
                  <a:schemeClr val="tx1"/>
                </a:solidFill>
                <a:latin typeface="Bembo" panose="02020502050201020203" pitchFamily="18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zh-CN" altLang="en-US" dirty="0">
              <a:solidFill>
                <a:schemeClr val="tx1"/>
              </a:solidFill>
              <a:latin typeface="Bembo" panose="02020502050201020203" pitchFamily="18" charset="0"/>
              <a:ea typeface="宋体" panose="02010600030101010101" pitchFamily="2" charset="-122"/>
            </a:endParaRPr>
          </a:p>
        </p:txBody>
      </p:sp>
      <p:cxnSp>
        <p:nvCxnSpPr>
          <p:cNvPr id="50" name="Straight Connector 14">
            <a:extLst>
              <a:ext uri="{FF2B5EF4-FFF2-40B4-BE49-F238E27FC236}">
                <a16:creationId xmlns:a16="http://schemas.microsoft.com/office/drawing/2014/main" xmlns="" id="{23044102-3F32-AD4B-90AA-9BF258D9F9D6}"/>
              </a:ext>
            </a:extLst>
          </p:cNvPr>
          <p:cNvCxnSpPr>
            <a:cxnSpLocks noChangeShapeType="1"/>
            <a:stCxn id="34" idx="2"/>
          </p:cNvCxnSpPr>
          <p:nvPr/>
        </p:nvCxnSpPr>
        <p:spPr bwMode="auto">
          <a:xfrm>
            <a:off x="5653142" y="2480463"/>
            <a:ext cx="901345" cy="197717"/>
          </a:xfrm>
          <a:prstGeom prst="lin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TextBox 36">
            <a:extLst>
              <a:ext uri="{FF2B5EF4-FFF2-40B4-BE49-F238E27FC236}">
                <a16:creationId xmlns:a16="http://schemas.microsoft.com/office/drawing/2014/main" xmlns="" id="{4CED7B05-C7C8-394F-B8C4-4C9A73E9BDC3}"/>
              </a:ext>
            </a:extLst>
          </p:cNvPr>
          <p:cNvSpPr txBox="1"/>
          <p:nvPr/>
        </p:nvSpPr>
        <p:spPr>
          <a:xfrm>
            <a:off x="6473140" y="2664162"/>
            <a:ext cx="699819" cy="30777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Bembo" panose="02020502050201020203" pitchFamily="18" charset="0"/>
                <a:ea typeface="宋体" panose="02010600030101010101" pitchFamily="2" charset="-122"/>
              </a:rPr>
              <a:t>y</a:t>
            </a:r>
            <a:r>
              <a:rPr lang="en-US" altLang="zh-CN" dirty="0">
                <a:solidFill>
                  <a:schemeClr val="tx1"/>
                </a:solidFill>
                <a:latin typeface="Bembo" panose="02020502050201020203" pitchFamily="18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zh-CN" alt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xmlns="" id="{AAA56F15-74B1-6945-8B96-266231CD23F8}"/>
              </a:ext>
            </a:extLst>
          </p:cNvPr>
          <p:cNvSpPr txBox="1"/>
          <p:nvPr/>
        </p:nvSpPr>
        <p:spPr>
          <a:xfrm>
            <a:off x="5548156" y="2656492"/>
            <a:ext cx="799210" cy="30777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Bembo" panose="02020502050201020203" pitchFamily="18" charset="0"/>
                <a:ea typeface="宋体" panose="02010600030101010101" pitchFamily="2" charset="-122"/>
              </a:rPr>
              <a:t>ITE </a:t>
            </a:r>
            <a:r>
              <a:rPr lang="en-US" altLang="zh-CN" b="1" dirty="0">
                <a:solidFill>
                  <a:schemeClr val="tx1"/>
                </a:solidFill>
                <a:highlight>
                  <a:srgbClr val="D0ACA3"/>
                </a:highlight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1</a:t>
            </a:r>
            <a:endParaRPr lang="zh-CN" altLang="en-US" b="1" dirty="0">
              <a:solidFill>
                <a:schemeClr val="tx1"/>
              </a:solidFill>
              <a:highlight>
                <a:srgbClr val="D0ACA3"/>
              </a:highlight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cxnSp>
        <p:nvCxnSpPr>
          <p:cNvPr id="54" name="Straight Connector 16">
            <a:extLst>
              <a:ext uri="{FF2B5EF4-FFF2-40B4-BE49-F238E27FC236}">
                <a16:creationId xmlns:a16="http://schemas.microsoft.com/office/drawing/2014/main" xmlns="" id="{05AD0D92-DEBD-334E-BFE2-A0B7EA2CFA1C}"/>
              </a:ext>
            </a:extLst>
          </p:cNvPr>
          <p:cNvCxnSpPr>
            <a:cxnSpLocks noChangeShapeType="1"/>
            <a:stCxn id="34" idx="2"/>
            <a:endCxn id="53" idx="0"/>
          </p:cNvCxnSpPr>
          <p:nvPr/>
        </p:nvCxnSpPr>
        <p:spPr bwMode="auto">
          <a:xfrm>
            <a:off x="5653142" y="2480463"/>
            <a:ext cx="294619" cy="176029"/>
          </a:xfrm>
          <a:prstGeom prst="lin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28671">
            <a:extLst>
              <a:ext uri="{FF2B5EF4-FFF2-40B4-BE49-F238E27FC236}">
                <a16:creationId xmlns:a16="http://schemas.microsoft.com/office/drawing/2014/main" xmlns="" id="{7EA43C0F-21B0-954F-89A1-ECC9B10BB1EF}"/>
              </a:ext>
            </a:extLst>
          </p:cNvPr>
          <p:cNvCxnSpPr>
            <a:cxnSpLocks noChangeShapeType="1"/>
            <a:stCxn id="53" idx="2"/>
            <a:endCxn id="58" idx="0"/>
          </p:cNvCxnSpPr>
          <p:nvPr/>
        </p:nvCxnSpPr>
        <p:spPr bwMode="auto">
          <a:xfrm flipH="1">
            <a:off x="5791274" y="2964269"/>
            <a:ext cx="156487" cy="521835"/>
          </a:xfrm>
          <a:prstGeom prst="lin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28674">
            <a:extLst>
              <a:ext uri="{FF2B5EF4-FFF2-40B4-BE49-F238E27FC236}">
                <a16:creationId xmlns:a16="http://schemas.microsoft.com/office/drawing/2014/main" xmlns="" id="{9091AF81-C978-3242-86EB-B335D6655AFE}"/>
              </a:ext>
            </a:extLst>
          </p:cNvPr>
          <p:cNvCxnSpPr>
            <a:cxnSpLocks noChangeShapeType="1"/>
            <a:stCxn id="53" idx="2"/>
            <a:endCxn id="63" idx="0"/>
          </p:cNvCxnSpPr>
          <p:nvPr/>
        </p:nvCxnSpPr>
        <p:spPr bwMode="auto">
          <a:xfrm>
            <a:off x="5947761" y="2964269"/>
            <a:ext cx="258795" cy="520755"/>
          </a:xfrm>
          <a:prstGeom prst="lin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28676">
            <a:extLst>
              <a:ext uri="{FF2B5EF4-FFF2-40B4-BE49-F238E27FC236}">
                <a16:creationId xmlns:a16="http://schemas.microsoft.com/office/drawing/2014/main" xmlns="" id="{594C1A5A-C1A7-E946-A73A-7A247546B9ED}"/>
              </a:ext>
            </a:extLst>
          </p:cNvPr>
          <p:cNvCxnSpPr>
            <a:cxnSpLocks noChangeShapeType="1"/>
            <a:stCxn id="53" idx="2"/>
            <a:endCxn id="62" idx="0"/>
          </p:cNvCxnSpPr>
          <p:nvPr/>
        </p:nvCxnSpPr>
        <p:spPr bwMode="auto">
          <a:xfrm>
            <a:off x="5947761" y="2964269"/>
            <a:ext cx="782188" cy="519134"/>
          </a:xfrm>
          <a:prstGeom prst="lin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TextBox 37">
            <a:extLst>
              <a:ext uri="{FF2B5EF4-FFF2-40B4-BE49-F238E27FC236}">
                <a16:creationId xmlns:a16="http://schemas.microsoft.com/office/drawing/2014/main" xmlns="" id="{78216F6E-4DD3-5A4B-9521-CDA474A22F05}"/>
              </a:ext>
            </a:extLst>
          </p:cNvPr>
          <p:cNvSpPr txBox="1"/>
          <p:nvPr/>
        </p:nvSpPr>
        <p:spPr>
          <a:xfrm>
            <a:off x="5441364" y="3486104"/>
            <a:ext cx="699819" cy="30777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Bembo" panose="02020502050201020203" pitchFamily="18" charset="0"/>
                <a:ea typeface="宋体" panose="02010600030101010101" pitchFamily="2" charset="-122"/>
              </a:rPr>
              <a:t>&gt;</a:t>
            </a:r>
            <a:r>
              <a:rPr lang="en-US" altLang="zh-CN" dirty="0">
                <a:solidFill>
                  <a:schemeClr val="tx1"/>
                </a:solidFill>
                <a:latin typeface="Bembo" panose="02020502050201020203" pitchFamily="18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zh-CN" altLang="en-US" dirty="0">
              <a:solidFill>
                <a:schemeClr val="tx1"/>
              </a:solidFill>
              <a:latin typeface="Bembo" panose="02020502050201020203" pitchFamily="18" charset="0"/>
              <a:ea typeface="宋体" panose="02010600030101010101" pitchFamily="2" charset="-122"/>
            </a:endParaRPr>
          </a:p>
        </p:txBody>
      </p:sp>
      <p:cxnSp>
        <p:nvCxnSpPr>
          <p:cNvPr id="59" name="Straight Connector 32">
            <a:extLst>
              <a:ext uri="{FF2B5EF4-FFF2-40B4-BE49-F238E27FC236}">
                <a16:creationId xmlns:a16="http://schemas.microsoft.com/office/drawing/2014/main" xmlns="" id="{948B15BE-1680-4A42-981D-1D60E67131E5}"/>
              </a:ext>
            </a:extLst>
          </p:cNvPr>
          <p:cNvCxnSpPr>
            <a:cxnSpLocks/>
            <a:endCxn id="60" idx="0"/>
          </p:cNvCxnSpPr>
          <p:nvPr/>
        </p:nvCxnSpPr>
        <p:spPr bwMode="auto">
          <a:xfrm flipH="1">
            <a:off x="5503894" y="3792801"/>
            <a:ext cx="149248" cy="424915"/>
          </a:xfrm>
          <a:prstGeom prst="lin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Box 33">
            <a:extLst>
              <a:ext uri="{FF2B5EF4-FFF2-40B4-BE49-F238E27FC236}">
                <a16:creationId xmlns:a16="http://schemas.microsoft.com/office/drawing/2014/main" xmlns="" id="{F6178243-9824-4F47-90F7-C7C0A5BC4C45}"/>
              </a:ext>
            </a:extLst>
          </p:cNvPr>
          <p:cNvSpPr txBox="1"/>
          <p:nvPr/>
        </p:nvSpPr>
        <p:spPr>
          <a:xfrm>
            <a:off x="5153984" y="4217716"/>
            <a:ext cx="699819" cy="30777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Bembo" panose="02020502050201020203" pitchFamily="18" charset="0"/>
                <a:ea typeface="宋体" panose="02010600030101010101" pitchFamily="2" charset="-122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Bembo" panose="02020502050201020203" pitchFamily="18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zh-CN" altLang="en-US" dirty="0">
              <a:solidFill>
                <a:schemeClr val="tx1"/>
              </a:solidFill>
              <a:latin typeface="Bembo" panose="02020502050201020203" pitchFamily="18" charset="0"/>
              <a:ea typeface="宋体" panose="02010600030101010101" pitchFamily="2" charset="-122"/>
            </a:endParaRPr>
          </a:p>
        </p:txBody>
      </p:sp>
      <p:cxnSp>
        <p:nvCxnSpPr>
          <p:cNvPr id="61" name="Straight Connector 34">
            <a:extLst>
              <a:ext uri="{FF2B5EF4-FFF2-40B4-BE49-F238E27FC236}">
                <a16:creationId xmlns:a16="http://schemas.microsoft.com/office/drawing/2014/main" xmlns="" id="{3BFCA61D-7567-AE44-B6DA-21526CC8B461}"/>
              </a:ext>
            </a:extLst>
          </p:cNvPr>
          <p:cNvCxnSpPr>
            <a:cxnSpLocks/>
          </p:cNvCxnSpPr>
          <p:nvPr/>
        </p:nvCxnSpPr>
        <p:spPr bwMode="auto">
          <a:xfrm>
            <a:off x="5689674" y="3793881"/>
            <a:ext cx="258087" cy="422755"/>
          </a:xfrm>
          <a:prstGeom prst="lin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TextBox 35">
            <a:extLst>
              <a:ext uri="{FF2B5EF4-FFF2-40B4-BE49-F238E27FC236}">
                <a16:creationId xmlns:a16="http://schemas.microsoft.com/office/drawing/2014/main" xmlns="" id="{6FBB0AA3-4B51-E84F-B523-61B2EF37A6E6}"/>
              </a:ext>
            </a:extLst>
          </p:cNvPr>
          <p:cNvSpPr txBox="1"/>
          <p:nvPr/>
        </p:nvSpPr>
        <p:spPr>
          <a:xfrm>
            <a:off x="6380039" y="3483403"/>
            <a:ext cx="699819" cy="30777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Bembo" panose="02020502050201020203" pitchFamily="18" charset="0"/>
                <a:ea typeface="宋体" panose="02010600030101010101" pitchFamily="2" charset="-122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Bembo" panose="02020502050201020203" pitchFamily="18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zh-CN" altLang="en-US" dirty="0">
              <a:solidFill>
                <a:schemeClr val="tx1"/>
              </a:solidFill>
              <a:latin typeface="Bembo" panose="02020502050201020203" pitchFamily="18" charset="0"/>
              <a:ea typeface="宋体" panose="02010600030101010101" pitchFamily="2" charset="-122"/>
            </a:endParaRPr>
          </a:p>
        </p:txBody>
      </p:sp>
      <p:sp>
        <p:nvSpPr>
          <p:cNvPr id="63" name="TextBox 35">
            <a:extLst>
              <a:ext uri="{FF2B5EF4-FFF2-40B4-BE49-F238E27FC236}">
                <a16:creationId xmlns:a16="http://schemas.microsoft.com/office/drawing/2014/main" xmlns="" id="{AB3C5F70-DEA2-CC4C-9DB1-2586CCBFB51C}"/>
              </a:ext>
            </a:extLst>
          </p:cNvPr>
          <p:cNvSpPr txBox="1"/>
          <p:nvPr/>
        </p:nvSpPr>
        <p:spPr>
          <a:xfrm>
            <a:off x="5875248" y="3485024"/>
            <a:ext cx="662615" cy="30777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Bembo" panose="02020502050201020203" pitchFamily="18" charset="0"/>
                <a:ea typeface="宋体" panose="02010600030101010101" pitchFamily="2" charset="-122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Bembo" panose="02020502050201020203" pitchFamily="18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zh-CN" altLang="en-US" dirty="0">
              <a:solidFill>
                <a:schemeClr val="tx1"/>
              </a:solidFill>
              <a:latin typeface="Bembo" panose="02020502050201020203" pitchFamily="18" charset="0"/>
              <a:ea typeface="宋体" panose="02010600030101010101" pitchFamily="2" charset="-122"/>
            </a:endParaRPr>
          </a:p>
        </p:txBody>
      </p:sp>
      <p:sp>
        <p:nvSpPr>
          <p:cNvPr id="64" name="TextBox 35">
            <a:extLst>
              <a:ext uri="{FF2B5EF4-FFF2-40B4-BE49-F238E27FC236}">
                <a16:creationId xmlns:a16="http://schemas.microsoft.com/office/drawing/2014/main" xmlns="" id="{C091860B-9CC7-B242-880A-6D93BCDA4C75}"/>
              </a:ext>
            </a:extLst>
          </p:cNvPr>
          <p:cNvSpPr txBox="1"/>
          <p:nvPr/>
        </p:nvSpPr>
        <p:spPr>
          <a:xfrm>
            <a:off x="5750561" y="4216636"/>
            <a:ext cx="699819" cy="30777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Bembo" panose="02020502050201020203" pitchFamily="18" charset="0"/>
                <a:ea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chemeClr val="tx1"/>
                </a:solidFill>
                <a:latin typeface="Bembo" panose="02020502050201020203" pitchFamily="18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zh-CN" altLang="en-US" dirty="0">
              <a:solidFill>
                <a:schemeClr val="tx1"/>
              </a:solidFill>
              <a:latin typeface="Bembo" panose="02020502050201020203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xmlns="" id="{EB69DE0E-4F25-954C-9FD8-DF94EC1F8B04}"/>
                  </a:ext>
                </a:extLst>
              </p:cNvPr>
              <p:cNvSpPr txBox="1"/>
              <p:nvPr/>
            </p:nvSpPr>
            <p:spPr>
              <a:xfrm>
                <a:off x="4181975" y="1501433"/>
                <a:ext cx="2847446" cy="3436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ITE(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&gt;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 ITE(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&gt;</a:t>
                </a:r>
                <a14:m>
                  <m:oMath xmlns:m="http://schemas.openxmlformats.org/officeDocument/2006/math" xmlns="">
                    <m:r>
                      <a:rPr lang="en-US" altLang="zh-CN" sz="16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0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),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) </a:t>
                </a:r>
                <a:endParaRPr lang="en-US" sz="16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B69DE0E-4F25-954C-9FD8-DF94EC1F8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975" y="1501433"/>
                <a:ext cx="2847446" cy="343620"/>
              </a:xfrm>
              <a:prstGeom prst="rect">
                <a:avLst/>
              </a:prstGeom>
              <a:blipFill>
                <a:blip r:embed="rId4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EA5DEB66-FC14-E64F-95DE-42310E73344B}"/>
              </a:ext>
            </a:extLst>
          </p:cNvPr>
          <p:cNvSpPr txBox="1"/>
          <p:nvPr/>
        </p:nvSpPr>
        <p:spPr>
          <a:xfrm>
            <a:off x="6995882" y="1456613"/>
            <a:ext cx="11844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weight=2</a:t>
            </a:r>
          </a:p>
        </p:txBody>
      </p:sp>
    </p:spTree>
    <p:extLst>
      <p:ext uri="{BB962C8B-B14F-4D97-AF65-F5344CB8AC3E}">
        <p14:creationId xmlns:p14="http://schemas.microsoft.com/office/powerpoint/2010/main" val="1380021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5" grpId="0" animBg="1"/>
      <p:bldP spid="47" grpId="0" animBg="1"/>
      <p:bldP spid="49" grpId="0" animBg="1"/>
      <p:bldP spid="51" grpId="0" animBg="1"/>
      <p:bldP spid="53" grpId="0" animBg="1"/>
      <p:bldP spid="58" grpId="0" animBg="1"/>
      <p:bldP spid="60" grpId="0" animBg="1"/>
      <p:bldP spid="62" grpId="0" animBg="1"/>
      <p:bldP spid="63" grpId="0" animBg="1"/>
      <p:bldP spid="64" grpId="0" animBg="1"/>
      <p:bldP spid="7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2941133" y="1766589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A081E50-FEE9-8449-9869-793A22A1EBD7}"/>
              </a:ext>
            </a:extLst>
          </p:cNvPr>
          <p:cNvSpPr txBox="1"/>
          <p:nvPr/>
        </p:nvSpPr>
        <p:spPr>
          <a:xfrm>
            <a:off x="179792" y="1536538"/>
            <a:ext cx="15547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Specification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8212B62-06CC-DC48-8C31-1C34EAA65662}"/>
              </a:ext>
            </a:extLst>
          </p:cNvPr>
          <p:cNvSpPr txBox="1"/>
          <p:nvPr/>
        </p:nvSpPr>
        <p:spPr>
          <a:xfrm>
            <a:off x="148052" y="2673061"/>
            <a:ext cx="15865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Search space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AECA85D-3E40-8740-8E21-48BB5F00CD30}"/>
              </a:ext>
            </a:extLst>
          </p:cNvPr>
          <p:cNvSpPr txBox="1"/>
          <p:nvPr/>
        </p:nvSpPr>
        <p:spPr>
          <a:xfrm>
            <a:off x="6336982" y="1593273"/>
            <a:ext cx="11012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Program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474076AE-9063-D648-928D-4C8C484253A6}"/>
              </a:ext>
            </a:extLst>
          </p:cNvPr>
          <p:cNvSpPr/>
          <p:nvPr/>
        </p:nvSpPr>
        <p:spPr>
          <a:xfrm>
            <a:off x="3699636" y="1505421"/>
            <a:ext cx="1708707" cy="286434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 err="1">
                <a:latin typeface="Calibri Light"/>
                <a:cs typeface="Calibri Light"/>
              </a:rPr>
              <a:t>SyGuS</a:t>
            </a:r>
            <a:endParaRPr lang="en-US" sz="2000" dirty="0">
              <a:latin typeface="Calibri Light"/>
              <a:cs typeface="Calibri Light"/>
            </a:endParaRPr>
          </a:p>
          <a:p>
            <a:pPr algn="ctr"/>
            <a:r>
              <a:rPr lang="en-US" sz="2000" dirty="0">
                <a:latin typeface="Calibri Light"/>
                <a:cs typeface="Calibri Light"/>
              </a:rPr>
              <a:t>Synthesizer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F5B3BCEC-60F8-074F-9E2C-0967FEEB1F2F}"/>
              </a:ext>
            </a:extLst>
          </p:cNvPr>
          <p:cNvCxnSpPr>
            <a:cxnSpLocks/>
          </p:cNvCxnSpPr>
          <p:nvPr/>
        </p:nvCxnSpPr>
        <p:spPr>
          <a:xfrm>
            <a:off x="2941133" y="2921549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DE7C767A-82B0-FF44-992A-0A4FEFADECFE}"/>
              </a:ext>
            </a:extLst>
          </p:cNvPr>
          <p:cNvCxnSpPr>
            <a:cxnSpLocks/>
          </p:cNvCxnSpPr>
          <p:nvPr/>
        </p:nvCxnSpPr>
        <p:spPr>
          <a:xfrm>
            <a:off x="5502199" y="1789871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0080CA3-19C0-9646-A6F7-F8F6F592E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77" y="1950799"/>
            <a:ext cx="2737941" cy="514167"/>
          </a:xfrm>
          <a:prstGeom prst="rect">
            <a:avLst/>
          </a:prstGeom>
        </p:spPr>
      </p:pic>
      <p:sp>
        <p:nvSpPr>
          <p:cNvPr id="25" name="内容占位符 9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77C90EA5-3A43-164C-9C2E-AEAB31A482BE}"/>
              </a:ext>
            </a:extLst>
          </p:cNvPr>
          <p:cNvSpPr txBox="1">
            <a:spLocks/>
          </p:cNvSpPr>
          <p:nvPr/>
        </p:nvSpPr>
        <p:spPr>
          <a:xfrm>
            <a:off x="245371" y="3088559"/>
            <a:ext cx="3360409" cy="1962057"/>
          </a:xfrm>
          <a:prstGeom prst="rect">
            <a:avLst/>
          </a:prstGeom>
        </p:spPr>
        <p:txBody>
          <a:bodyPr>
            <a:normAutofit/>
          </a:bodyPr>
          <a:lstStyle>
            <a:lvl1pPr marL="189006" indent="-189006" algn="l" defTabSz="756026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7019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5032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3045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1058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9071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7084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5097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110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Start   := </a:t>
            </a:r>
            <a:r>
              <a:rPr lang="en-US" sz="1633" dirty="0" err="1">
                <a:latin typeface="Bembo" panose="02020502050201020203" pitchFamily="18" charset="0"/>
                <a:cs typeface="Calibri Light" panose="020F0302020204030204" pitchFamily="34" charset="0"/>
              </a:rPr>
              <a:t>Start+Start</a:t>
            </a:r>
            <a:endParaRPr lang="en-US" sz="1633" dirty="0">
              <a:latin typeface="Bembo" panose="02020502050201020203" pitchFamily="18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          | ITE(</a:t>
            </a:r>
            <a:r>
              <a:rPr lang="en-US" sz="1633" dirty="0" err="1">
                <a:latin typeface="Bembo" panose="02020502050201020203" pitchFamily="18" charset="0"/>
                <a:cs typeface="Calibri Light" panose="020F0302020204030204" pitchFamily="34" charset="0"/>
              </a:rPr>
              <a:t>BExpr,Start,Start</a:t>
            </a: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)  </a:t>
            </a:r>
            <a:r>
              <a:rPr lang="en-US" sz="1633" b="1" dirty="0">
                <a:highlight>
                  <a:srgbClr val="D0ACA3"/>
                </a:highlight>
                <a:cs typeface="Calibri Light" panose="020F0302020204030204" pitchFamily="34" charset="0"/>
              </a:rPr>
              <a:t>1 </a:t>
            </a:r>
          </a:p>
          <a:p>
            <a:pPr marL="0" indent="0">
              <a:buNone/>
            </a:pP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          | </a:t>
            </a:r>
            <a:r>
              <a:rPr lang="en-US" sz="1633" dirty="0" smtClean="0">
                <a:latin typeface="Bembo" panose="02020502050201020203" pitchFamily="18" charset="0"/>
                <a:cs typeface="Calibri Light" panose="020F0302020204030204" pitchFamily="34" charset="0"/>
              </a:rPr>
              <a:t>x </a:t>
            </a: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| </a:t>
            </a:r>
            <a:r>
              <a:rPr lang="en-US" sz="1633" dirty="0" smtClean="0">
                <a:latin typeface="Bembo" panose="02020502050201020203" pitchFamily="18" charset="0"/>
                <a:cs typeface="Calibri Light" panose="020F0302020204030204" pitchFamily="34" charset="0"/>
              </a:rPr>
              <a:t>y </a:t>
            </a: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| </a:t>
            </a:r>
            <a:r>
              <a:rPr lang="en-US" sz="1633" dirty="0" smtClean="0">
                <a:latin typeface="Bembo" panose="02020502050201020203" pitchFamily="18" charset="0"/>
                <a:cs typeface="Calibri Light" panose="020F0302020204030204" pitchFamily="34" charset="0"/>
              </a:rPr>
              <a:t>0 </a:t>
            </a: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| </a:t>
            </a:r>
            <a:r>
              <a:rPr lang="en-US" sz="1633" dirty="0" smtClean="0">
                <a:latin typeface="Bembo" panose="02020502050201020203" pitchFamily="18" charset="0"/>
                <a:cs typeface="Calibri Light" panose="020F0302020204030204" pitchFamily="34" charset="0"/>
              </a:rPr>
              <a:t>1</a:t>
            </a:r>
            <a:endParaRPr lang="en-US" sz="1633" dirty="0">
              <a:latin typeface="Bembo" panose="02020502050201020203" pitchFamily="18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1633" dirty="0" err="1">
                <a:latin typeface="Bembo" panose="02020502050201020203" pitchFamily="18" charset="0"/>
                <a:cs typeface="Calibri Light" panose="020F0302020204030204" pitchFamily="34" charset="0"/>
              </a:rPr>
              <a:t>BExpr</a:t>
            </a: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 := NOT(</a:t>
            </a:r>
            <a:r>
              <a:rPr lang="en-US" sz="1633" dirty="0" err="1">
                <a:latin typeface="Bembo" panose="02020502050201020203" pitchFamily="18" charset="0"/>
                <a:cs typeface="Calibri Light" panose="020F0302020204030204" pitchFamily="34" charset="0"/>
              </a:rPr>
              <a:t>BExpr</a:t>
            </a: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          | Start &gt; Start</a:t>
            </a:r>
          </a:p>
          <a:p>
            <a:pPr marL="0" indent="0">
              <a:buNone/>
            </a:pPr>
            <a:r>
              <a:rPr lang="en-US" sz="1633" dirty="0">
                <a:latin typeface="Bembo" panose="02020502050201020203" pitchFamily="18" charset="0"/>
                <a:cs typeface="Calibri Light" panose="020F0302020204030204" pitchFamily="34" charset="0"/>
              </a:rPr>
              <a:t>          | Start AND Start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F3861BDD-EA84-B74C-9BC8-F9BAD75E4E1B}"/>
                  </a:ext>
                </a:extLst>
              </p:cNvPr>
              <p:cNvSpPr txBox="1"/>
              <p:nvPr/>
            </p:nvSpPr>
            <p:spPr>
              <a:xfrm>
                <a:off x="6237694" y="2114142"/>
                <a:ext cx="1757789" cy="3436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ITE(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&gt;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) </a:t>
                </a:r>
                <a:r>
                  <a:rPr lang="en-US" sz="1600" b="1" dirty="0">
                    <a:highlight>
                      <a:srgbClr val="D0ACA3"/>
                    </a:highlight>
                    <a:cs typeface="Calibri Light" panose="020F0302020204030204" pitchFamily="34" charset="0"/>
                  </a:rPr>
                  <a:t>1</a:t>
                </a:r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</a:t>
                </a:r>
                <a:endParaRPr lang="en-US" sz="16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861BDD-EA84-B74C-9BC8-F9BAD75E4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694" y="2114142"/>
                <a:ext cx="1757789" cy="343620"/>
              </a:xfrm>
              <a:prstGeom prst="rect">
                <a:avLst/>
              </a:prstGeom>
              <a:blipFill>
                <a:blip r:embed="rId4"/>
                <a:stretch>
                  <a:fillRect l="-714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D6D242A3-8A32-244C-93E4-7FFF3E7AC475}"/>
                  </a:ext>
                </a:extLst>
              </p:cNvPr>
              <p:cNvSpPr txBox="1"/>
              <p:nvPr/>
            </p:nvSpPr>
            <p:spPr>
              <a:xfrm>
                <a:off x="6217937" y="2558067"/>
                <a:ext cx="2847446" cy="3436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ITE(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&gt;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 ITE(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&gt;</a:t>
                </a:r>
                <a14:m>
                  <m:oMath xmlns:m="http://schemas.openxmlformats.org/officeDocument/2006/math" xmlns="">
                    <m:r>
                      <a:rPr lang="en-US" altLang="zh-CN" sz="16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0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),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) </a:t>
                </a:r>
                <a:r>
                  <a:rPr lang="en-US" altLang="zh-CN" sz="1600" b="1" dirty="0">
                    <a:highlight>
                      <a:srgbClr val="D0ACA3"/>
                    </a:highlight>
                    <a:cs typeface="Calibri Light" panose="020F0302020204030204" pitchFamily="34" charset="0"/>
                  </a:rPr>
                  <a:t>2</a:t>
                </a:r>
                <a:endParaRPr lang="en-US" sz="16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D242A3-8A32-244C-93E4-7FFF3E7A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937" y="2558067"/>
                <a:ext cx="2847446" cy="343620"/>
              </a:xfrm>
              <a:prstGeom prst="rect">
                <a:avLst/>
              </a:prstGeom>
              <a:blipFill>
                <a:blip r:embed="rId5"/>
                <a:stretch>
                  <a:fillRect l="-444" r="-444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xmlns="" id="{27BA29F5-BAC9-3E43-84FA-C62B6BB70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quantitative objectives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2C0F580-E060-CA45-B299-0E1163AC5BC0}"/>
              </a:ext>
            </a:extLst>
          </p:cNvPr>
          <p:cNvSpPr txBox="1"/>
          <p:nvPr/>
        </p:nvSpPr>
        <p:spPr>
          <a:xfrm>
            <a:off x="6489391" y="3681621"/>
            <a:ext cx="23045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Programs now have</a:t>
            </a:r>
            <a:br>
              <a:rPr lang="en-US" sz="2100" dirty="0">
                <a:latin typeface="Calibri Light"/>
                <a:cs typeface="Calibri Light"/>
              </a:rPr>
            </a:br>
            <a:r>
              <a:rPr lang="en-US" sz="2100" dirty="0">
                <a:latin typeface="Calibri Light"/>
                <a:cs typeface="Calibri Light"/>
              </a:rPr>
              <a:t>weights/costs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xmlns="" id="{6A19B8CD-6DDB-E940-83D6-04F528708A2D}"/>
              </a:ext>
            </a:extLst>
          </p:cNvPr>
          <p:cNvSpPr/>
          <p:nvPr/>
        </p:nvSpPr>
        <p:spPr>
          <a:xfrm rot="15210076">
            <a:off x="7081949" y="3022651"/>
            <a:ext cx="692234" cy="537715"/>
          </a:xfrm>
          <a:prstGeom prst="rightArrow">
            <a:avLst/>
          </a:prstGeom>
          <a:solidFill>
            <a:srgbClr val="D0AC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5600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D7CB7E8A-79C6-5147-A8D6-EA51EA0D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512" y="2822904"/>
            <a:ext cx="3389445" cy="93266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Syntax Guided Synthesis with Quantitative Objectives</a:t>
            </a:r>
          </a:p>
        </p:txBody>
      </p:sp>
      <p:sp>
        <p:nvSpPr>
          <p:cNvPr id="2" name="AutoShape 2" descr="Image result for program jav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program jav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program jav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program java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program java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2941133" y="1766589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AutoShape 14" descr="Image result for engine clipart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6" descr="Image result for engine clipart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AutoShape 18" descr="Image result for engine clipart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A081E50-FEE9-8449-9869-793A22A1EBD7}"/>
              </a:ext>
            </a:extLst>
          </p:cNvPr>
          <p:cNvSpPr txBox="1"/>
          <p:nvPr/>
        </p:nvSpPr>
        <p:spPr>
          <a:xfrm>
            <a:off x="954058" y="1536538"/>
            <a:ext cx="10767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Formula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8212B62-06CC-DC48-8C31-1C34EAA65662}"/>
              </a:ext>
            </a:extLst>
          </p:cNvPr>
          <p:cNvSpPr txBox="1"/>
          <p:nvPr/>
        </p:nvSpPr>
        <p:spPr>
          <a:xfrm>
            <a:off x="329613" y="2729844"/>
            <a:ext cx="22738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Weighted grammar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AECA85D-3E40-8740-8E21-48BB5F00CD30}"/>
              </a:ext>
            </a:extLst>
          </p:cNvPr>
          <p:cNvSpPr txBox="1"/>
          <p:nvPr/>
        </p:nvSpPr>
        <p:spPr>
          <a:xfrm>
            <a:off x="6336982" y="1593273"/>
            <a:ext cx="11012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Program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474076AE-9063-D648-928D-4C8C484253A6}"/>
              </a:ext>
            </a:extLst>
          </p:cNvPr>
          <p:cNvSpPr/>
          <p:nvPr/>
        </p:nvSpPr>
        <p:spPr>
          <a:xfrm>
            <a:off x="3699636" y="1505421"/>
            <a:ext cx="1708707" cy="286434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 err="1">
                <a:latin typeface="Calibri Light"/>
                <a:cs typeface="Calibri Light"/>
              </a:rPr>
              <a:t>QSyGuS</a:t>
            </a:r>
            <a:endParaRPr lang="en-US" sz="2000" dirty="0">
              <a:latin typeface="Calibri Light"/>
              <a:cs typeface="Calibri Light"/>
            </a:endParaRPr>
          </a:p>
          <a:p>
            <a:pPr algn="ctr"/>
            <a:r>
              <a:rPr lang="en-US" sz="2000" dirty="0">
                <a:latin typeface="Calibri Light"/>
                <a:cs typeface="Calibri Light"/>
              </a:rPr>
              <a:t>Synthesizer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F5B3BCEC-60F8-074F-9E2C-0967FEEB1F2F}"/>
              </a:ext>
            </a:extLst>
          </p:cNvPr>
          <p:cNvCxnSpPr>
            <a:cxnSpLocks/>
          </p:cNvCxnSpPr>
          <p:nvPr/>
        </p:nvCxnSpPr>
        <p:spPr>
          <a:xfrm>
            <a:off x="2941133" y="2921549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DE7C767A-82B0-FF44-992A-0A4FEFADECFE}"/>
              </a:ext>
            </a:extLst>
          </p:cNvPr>
          <p:cNvCxnSpPr>
            <a:cxnSpLocks/>
          </p:cNvCxnSpPr>
          <p:nvPr/>
        </p:nvCxnSpPr>
        <p:spPr>
          <a:xfrm>
            <a:off x="5502199" y="1789871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FF0CF5D-EC2F-AF47-B27F-807229991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032" y="1979969"/>
            <a:ext cx="685458" cy="3251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E5A436F-5833-FE4D-8BE9-89136054F7DF}"/>
              </a:ext>
            </a:extLst>
          </p:cNvPr>
          <p:cNvSpPr txBox="1"/>
          <p:nvPr/>
        </p:nvSpPr>
        <p:spPr>
          <a:xfrm>
            <a:off x="183199" y="3892000"/>
            <a:ext cx="25666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Quantitative objective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BE73A9D3-1ECF-F947-939A-71D56D852C0B}"/>
              </a:ext>
            </a:extLst>
          </p:cNvPr>
          <p:cNvCxnSpPr>
            <a:cxnSpLocks/>
          </p:cNvCxnSpPr>
          <p:nvPr/>
        </p:nvCxnSpPr>
        <p:spPr>
          <a:xfrm>
            <a:off x="2941133" y="4083705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9DCE0FA-61B7-B746-9B5F-DC19CC98B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76" y="4328312"/>
            <a:ext cx="2401531" cy="2714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97F2994-9A90-0A43-B0E4-A9701AC18111}"/>
              </a:ext>
            </a:extLst>
          </p:cNvPr>
          <p:cNvSpPr txBox="1"/>
          <p:nvPr/>
        </p:nvSpPr>
        <p:spPr>
          <a:xfrm>
            <a:off x="4100494" y="4683512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100" dirty="0">
              <a:latin typeface="Calibri Light"/>
              <a:cs typeface="Calibri Ligh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26079E30-035A-3E4F-92AD-F7FF57147281}"/>
              </a:ext>
            </a:extLst>
          </p:cNvPr>
          <p:cNvSpPr/>
          <p:nvPr/>
        </p:nvSpPr>
        <p:spPr>
          <a:xfrm>
            <a:off x="4529153" y="3584465"/>
            <a:ext cx="4530719" cy="10881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How do we solve a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 err="1">
                <a:solidFill>
                  <a:schemeClr val="tx1"/>
                </a:solidFill>
              </a:rPr>
              <a:t>QSyGuS</a:t>
            </a:r>
            <a:r>
              <a:rPr lang="en-US" sz="2800" dirty="0">
                <a:solidFill>
                  <a:schemeClr val="tx1"/>
                </a:solidFill>
              </a:rPr>
              <a:t> problem?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2A28F99B-13E8-CC46-964C-D003F8103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9653" y="2114522"/>
            <a:ext cx="2267532" cy="5722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AF35088E-5471-2C4D-A12F-BBDAE8CE7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9141" y="3192462"/>
            <a:ext cx="326200" cy="23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43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1" grpId="0"/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9E464C-6FB3-C94A-8721-F681B6B9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</a:t>
            </a:r>
            <a:r>
              <a:rPr lang="en-US" dirty="0" err="1"/>
              <a:t>QSyGuS</a:t>
            </a:r>
            <a:r>
              <a:rPr lang="en-US" dirty="0"/>
              <a:t> problems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C95BF307-CF08-D447-985E-B4E56BE381BC}"/>
              </a:ext>
            </a:extLst>
          </p:cNvPr>
          <p:cNvSpPr/>
          <p:nvPr/>
        </p:nvSpPr>
        <p:spPr>
          <a:xfrm>
            <a:off x="497556" y="1628582"/>
            <a:ext cx="1764000" cy="15298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Specification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Weighted grammar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FEBF6A-B20A-FA48-8DE0-A8F730D15128}"/>
              </a:ext>
            </a:extLst>
          </p:cNvPr>
          <p:cNvSpPr txBox="1"/>
          <p:nvPr/>
        </p:nvSpPr>
        <p:spPr>
          <a:xfrm>
            <a:off x="408331" y="1280950"/>
            <a:ext cx="829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alibri Light"/>
                <a:cs typeface="Calibri Light"/>
              </a:rPr>
              <a:t>QSyGuS</a:t>
            </a:r>
            <a:endParaRPr lang="en-US" sz="1600" dirty="0">
              <a:latin typeface="Calibri Light"/>
              <a:cs typeface="Calibri Ligh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C2CA5F2A-808D-B248-8AA6-8519896FE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48" y="2043031"/>
            <a:ext cx="685458" cy="3251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D8CD0059-AB0E-6C43-BCD9-B7A74CDCA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89" y="2714009"/>
            <a:ext cx="326200" cy="2380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内容占位符 9">
                <a:extLst>
                  <a:ext uri="{FF2B5EF4-FFF2-40B4-BE49-F238E27FC236}">
                    <a16:creationId xmlns:a16="http://schemas.microsoft.com/office/drawing/2014/main" xmlns="" id="{DCCF4211-0FA4-6A45-AE2C-3F86378E76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5067" y="3303231"/>
                <a:ext cx="2376105" cy="17291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89006" indent="-189006" algn="l" defTabSz="756026" rtl="0" eaLnBrk="1" latinLnBrk="0" hangingPunct="1">
                  <a:lnSpc>
                    <a:spcPct val="90000"/>
                  </a:lnSpc>
                  <a:spcBef>
                    <a:spcPts val="827"/>
                  </a:spcBef>
                  <a:buFont typeface="Arial" panose="020B0604020202020204" pitchFamily="34" charset="0"/>
                  <a:buChar char="•"/>
                  <a:defRPr sz="231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67019" indent="-189006" algn="l" defTabSz="756026" rtl="0" eaLnBrk="1" latinLnBrk="0" hangingPunct="1">
                  <a:lnSpc>
                    <a:spcPct val="90000"/>
                  </a:lnSpc>
                  <a:spcBef>
                    <a:spcPts val="413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45032" indent="-189006" algn="l" defTabSz="756026" rtl="0" eaLnBrk="1" latinLnBrk="0" hangingPunct="1">
                  <a:lnSpc>
                    <a:spcPct val="90000"/>
                  </a:lnSpc>
                  <a:spcBef>
                    <a:spcPts val="413"/>
                  </a:spcBef>
                  <a:buFont typeface="Arial" panose="020B0604020202020204" pitchFamily="34" charset="0"/>
                  <a:buChar char="•"/>
                  <a:defRPr sz="165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23045" indent="-189006" algn="l" defTabSz="756026" rtl="0" eaLnBrk="1" latinLnBrk="0" hangingPunct="1">
                  <a:lnSpc>
                    <a:spcPct val="90000"/>
                  </a:lnSpc>
                  <a:spcBef>
                    <a:spcPts val="413"/>
                  </a:spcBef>
                  <a:buFont typeface="Arial" panose="020B0604020202020204" pitchFamily="34" charset="0"/>
                  <a:buChar char="•"/>
                  <a:defRPr sz="148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01058" indent="-189006" algn="l" defTabSz="756026" rtl="0" eaLnBrk="1" latinLnBrk="0" hangingPunct="1">
                  <a:lnSpc>
                    <a:spcPct val="90000"/>
                  </a:lnSpc>
                  <a:spcBef>
                    <a:spcPts val="413"/>
                  </a:spcBef>
                  <a:buFont typeface="Arial" panose="020B0604020202020204" pitchFamily="34" charset="0"/>
                  <a:buChar char="•"/>
                  <a:defRPr sz="148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79071" indent="-189006" algn="l" defTabSz="756026" rtl="0" eaLnBrk="1" latinLnBrk="0" hangingPunct="1">
                  <a:lnSpc>
                    <a:spcPct val="90000"/>
                  </a:lnSpc>
                  <a:spcBef>
                    <a:spcPts val="413"/>
                  </a:spcBef>
                  <a:buFont typeface="Arial" panose="020B0604020202020204" pitchFamily="34" charset="0"/>
                  <a:buChar char="•"/>
                  <a:defRPr sz="148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57084" indent="-189006" algn="l" defTabSz="756026" rtl="0" eaLnBrk="1" latinLnBrk="0" hangingPunct="1">
                  <a:lnSpc>
                    <a:spcPct val="90000"/>
                  </a:lnSpc>
                  <a:spcBef>
                    <a:spcPts val="413"/>
                  </a:spcBef>
                  <a:buFont typeface="Arial" panose="020B0604020202020204" pitchFamily="34" charset="0"/>
                  <a:buChar char="•"/>
                  <a:defRPr sz="148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35097" indent="-189006" algn="l" defTabSz="756026" rtl="0" eaLnBrk="1" latinLnBrk="0" hangingPunct="1">
                  <a:lnSpc>
                    <a:spcPct val="90000"/>
                  </a:lnSpc>
                  <a:spcBef>
                    <a:spcPts val="413"/>
                  </a:spcBef>
                  <a:buFont typeface="Arial" panose="020B0604020202020204" pitchFamily="34" charset="0"/>
                  <a:buChar char="•"/>
                  <a:defRPr sz="148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13110" indent="-189006" algn="l" defTabSz="756026" rtl="0" eaLnBrk="1" latinLnBrk="0" hangingPunct="1">
                  <a:lnSpc>
                    <a:spcPct val="90000"/>
                  </a:lnSpc>
                  <a:spcBef>
                    <a:spcPts val="413"/>
                  </a:spcBef>
                  <a:buFont typeface="Arial" panose="020B0604020202020204" pitchFamily="34" charset="0"/>
                  <a:buChar char="•"/>
                  <a:defRPr sz="148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2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Start   := </a:t>
                </a:r>
                <a:r>
                  <a:rPr lang="en-US" sz="1200" dirty="0" err="1">
                    <a:latin typeface="Bembo" panose="02020502050201020203" pitchFamily="18" charset="0"/>
                    <a:cs typeface="Calibri Light" panose="020F0302020204030204" pitchFamily="34" charset="0"/>
                  </a:rPr>
                  <a:t>Start+Start</a:t>
                </a:r>
                <a:endParaRPr lang="en-US" sz="1200" dirty="0">
                  <a:latin typeface="Bembo" panose="02020502050201020203" pitchFamily="18" charset="0"/>
                  <a:cs typeface="Calibri Light" panose="020F03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12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         | ITE(</a:t>
                </a:r>
                <a:r>
                  <a:rPr lang="en-US" sz="1200" dirty="0" err="1">
                    <a:latin typeface="Bembo" panose="02020502050201020203" pitchFamily="18" charset="0"/>
                    <a:cs typeface="Calibri Light" panose="020F0302020204030204" pitchFamily="34" charset="0"/>
                  </a:rPr>
                  <a:t>BExpr,Start,Start</a:t>
                </a:r>
                <a:r>
                  <a:rPr lang="en-US" sz="12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)  </a:t>
                </a:r>
                <a:r>
                  <a:rPr lang="en-US" sz="1200" b="1" dirty="0">
                    <a:highlight>
                      <a:srgbClr val="D0ACA3"/>
                    </a:highlight>
                    <a:cs typeface="Calibri Light" panose="020F0302020204030204" pitchFamily="34" charset="0"/>
                  </a:rPr>
                  <a:t>1 </a:t>
                </a:r>
              </a:p>
              <a:p>
                <a:pPr marL="0" indent="0">
                  <a:buNone/>
                </a:pPr>
                <a:r>
                  <a:rPr lang="en-US" sz="12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         | </a:t>
                </a:r>
                <a14:m>
                  <m:oMath xmlns:m="http://schemas.openxmlformats.org/officeDocument/2006/math" xmlns="">
                    <m:r>
                      <a:rPr lang="en-US" altLang="zh-CN" sz="12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en-US" sz="12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| </a:t>
                </a:r>
                <a14:m>
                  <m:oMath xmlns:m="http://schemas.openxmlformats.org/officeDocument/2006/math" xmlns="">
                    <m:r>
                      <a:rPr lang="en-US" sz="1200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</m:oMath>
                </a14:m>
                <a:r>
                  <a:rPr lang="en-US" sz="12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| </a:t>
                </a:r>
                <a14:m>
                  <m:oMath xmlns:m="http://schemas.openxmlformats.org/officeDocument/2006/math" xmlns="">
                    <m:r>
                      <a:rPr lang="en-US" altLang="zh-CN" sz="12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0</m:t>
                    </m:r>
                  </m:oMath>
                </a14:m>
                <a:r>
                  <a:rPr lang="en-US" sz="12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| </a:t>
                </a:r>
                <a14:m>
                  <m:oMath xmlns:m="http://schemas.openxmlformats.org/officeDocument/2006/math" xmlns="">
                    <m:r>
                      <a:rPr lang="en-US" sz="1200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1</m:t>
                    </m:r>
                  </m:oMath>
                </a14:m>
                <a:endParaRPr lang="en-US" sz="1200" dirty="0">
                  <a:latin typeface="Bembo" panose="02020502050201020203" pitchFamily="18" charset="0"/>
                  <a:cs typeface="Calibri Light" panose="020F03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12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	…</a:t>
                </a:r>
              </a:p>
            </p:txBody>
          </p:sp>
        </mc:Choice>
        <mc:Fallback>
          <p:sp>
            <p:nvSpPr>
              <p:cNvPr id="24" name="内容占位符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CCF4211-0FA4-6A45-AE2C-3F86378E7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67" y="3303231"/>
                <a:ext cx="2376105" cy="172916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xmlns="" id="{0484C858-3A39-0E49-832C-5DC66F43155A}"/>
              </a:ext>
            </a:extLst>
          </p:cNvPr>
          <p:cNvSpPr/>
          <p:nvPr/>
        </p:nvSpPr>
        <p:spPr>
          <a:xfrm>
            <a:off x="3321667" y="1628582"/>
            <a:ext cx="1764000" cy="15298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Specification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Grammar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37BFF2F-AB0F-2B4A-A23D-755DFC08A723}"/>
              </a:ext>
            </a:extLst>
          </p:cNvPr>
          <p:cNvSpPr txBox="1"/>
          <p:nvPr/>
        </p:nvSpPr>
        <p:spPr>
          <a:xfrm>
            <a:off x="3300570" y="1280950"/>
            <a:ext cx="693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alibri Light"/>
                <a:cs typeface="Calibri Light"/>
              </a:rPr>
              <a:t>SyGuS</a:t>
            </a:r>
            <a:endParaRPr lang="en-US" sz="1600" dirty="0">
              <a:latin typeface="Calibri Light"/>
              <a:cs typeface="Calibri Ligh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B00C7147-7D12-6A47-A5E2-8440003BE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559" y="2043031"/>
            <a:ext cx="685458" cy="3251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F686B7FA-57ED-B04C-9892-76BAA357A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479" y="2714009"/>
            <a:ext cx="253617" cy="2630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内容占位符 9">
                <a:extLst>
                  <a:ext uri="{FF2B5EF4-FFF2-40B4-BE49-F238E27FC236}">
                    <a16:creationId xmlns:a16="http://schemas.microsoft.com/office/drawing/2014/main" xmlns="" id="{5EBC10FB-2BDC-9B44-A3A2-722976C5A9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7192" y="3297872"/>
                <a:ext cx="2513059" cy="17291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89006" indent="-189006" algn="l" defTabSz="756026" rtl="0" eaLnBrk="1" latinLnBrk="0" hangingPunct="1">
                  <a:lnSpc>
                    <a:spcPct val="90000"/>
                  </a:lnSpc>
                  <a:spcBef>
                    <a:spcPts val="827"/>
                  </a:spcBef>
                  <a:buFont typeface="Arial" panose="020B0604020202020204" pitchFamily="34" charset="0"/>
                  <a:buChar char="•"/>
                  <a:defRPr sz="231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67019" indent="-189006" algn="l" defTabSz="756026" rtl="0" eaLnBrk="1" latinLnBrk="0" hangingPunct="1">
                  <a:lnSpc>
                    <a:spcPct val="90000"/>
                  </a:lnSpc>
                  <a:spcBef>
                    <a:spcPts val="413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45032" indent="-189006" algn="l" defTabSz="756026" rtl="0" eaLnBrk="1" latinLnBrk="0" hangingPunct="1">
                  <a:lnSpc>
                    <a:spcPct val="90000"/>
                  </a:lnSpc>
                  <a:spcBef>
                    <a:spcPts val="413"/>
                  </a:spcBef>
                  <a:buFont typeface="Arial" panose="020B0604020202020204" pitchFamily="34" charset="0"/>
                  <a:buChar char="•"/>
                  <a:defRPr sz="165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23045" indent="-189006" algn="l" defTabSz="756026" rtl="0" eaLnBrk="1" latinLnBrk="0" hangingPunct="1">
                  <a:lnSpc>
                    <a:spcPct val="90000"/>
                  </a:lnSpc>
                  <a:spcBef>
                    <a:spcPts val="413"/>
                  </a:spcBef>
                  <a:buFont typeface="Arial" panose="020B0604020202020204" pitchFamily="34" charset="0"/>
                  <a:buChar char="•"/>
                  <a:defRPr sz="148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01058" indent="-189006" algn="l" defTabSz="756026" rtl="0" eaLnBrk="1" latinLnBrk="0" hangingPunct="1">
                  <a:lnSpc>
                    <a:spcPct val="90000"/>
                  </a:lnSpc>
                  <a:spcBef>
                    <a:spcPts val="413"/>
                  </a:spcBef>
                  <a:buFont typeface="Arial" panose="020B0604020202020204" pitchFamily="34" charset="0"/>
                  <a:buChar char="•"/>
                  <a:defRPr sz="148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79071" indent="-189006" algn="l" defTabSz="756026" rtl="0" eaLnBrk="1" latinLnBrk="0" hangingPunct="1">
                  <a:lnSpc>
                    <a:spcPct val="90000"/>
                  </a:lnSpc>
                  <a:spcBef>
                    <a:spcPts val="413"/>
                  </a:spcBef>
                  <a:buFont typeface="Arial" panose="020B0604020202020204" pitchFamily="34" charset="0"/>
                  <a:buChar char="•"/>
                  <a:defRPr sz="148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57084" indent="-189006" algn="l" defTabSz="756026" rtl="0" eaLnBrk="1" latinLnBrk="0" hangingPunct="1">
                  <a:lnSpc>
                    <a:spcPct val="90000"/>
                  </a:lnSpc>
                  <a:spcBef>
                    <a:spcPts val="413"/>
                  </a:spcBef>
                  <a:buFont typeface="Arial" panose="020B0604020202020204" pitchFamily="34" charset="0"/>
                  <a:buChar char="•"/>
                  <a:defRPr sz="148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35097" indent="-189006" algn="l" defTabSz="756026" rtl="0" eaLnBrk="1" latinLnBrk="0" hangingPunct="1">
                  <a:lnSpc>
                    <a:spcPct val="90000"/>
                  </a:lnSpc>
                  <a:spcBef>
                    <a:spcPts val="413"/>
                  </a:spcBef>
                  <a:buFont typeface="Arial" panose="020B0604020202020204" pitchFamily="34" charset="0"/>
                  <a:buChar char="•"/>
                  <a:defRPr sz="148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13110" indent="-189006" algn="l" defTabSz="756026" rtl="0" eaLnBrk="1" latinLnBrk="0" hangingPunct="1">
                  <a:lnSpc>
                    <a:spcPct val="90000"/>
                  </a:lnSpc>
                  <a:spcBef>
                    <a:spcPts val="413"/>
                  </a:spcBef>
                  <a:buFont typeface="Arial" panose="020B0604020202020204" pitchFamily="34" charset="0"/>
                  <a:buChar char="•"/>
                  <a:defRPr sz="148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2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Start   := </a:t>
                </a:r>
                <a:r>
                  <a:rPr lang="en-US" sz="1200" dirty="0" err="1">
                    <a:latin typeface="Bembo" panose="02020502050201020203" pitchFamily="18" charset="0"/>
                    <a:cs typeface="Calibri Light" panose="020F0302020204030204" pitchFamily="34" charset="0"/>
                  </a:rPr>
                  <a:t>Start+Start</a:t>
                </a:r>
                <a:endParaRPr lang="en-US" sz="1200" dirty="0">
                  <a:latin typeface="Bembo" panose="02020502050201020203" pitchFamily="18" charset="0"/>
                  <a:cs typeface="Calibri Light" panose="020F03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12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         | ITE(</a:t>
                </a:r>
                <a:r>
                  <a:rPr lang="en-US" sz="1200" dirty="0" err="1">
                    <a:latin typeface="Bembo" panose="02020502050201020203" pitchFamily="18" charset="0"/>
                    <a:cs typeface="Calibri Light" panose="020F0302020204030204" pitchFamily="34" charset="0"/>
                  </a:rPr>
                  <a:t>BExpr,Start,Start</a:t>
                </a:r>
                <a:r>
                  <a:rPr lang="en-US" sz="12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) </a:t>
                </a:r>
                <a:r>
                  <a:rPr lang="en-US" sz="1200" b="1" dirty="0">
                    <a:highlight>
                      <a:srgbClr val="D0ACA3"/>
                    </a:highlight>
                    <a:cs typeface="Calibri Light" panose="020F030202020403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12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         | </a:t>
                </a:r>
                <a14:m>
                  <m:oMath xmlns:m="http://schemas.openxmlformats.org/officeDocument/2006/math" xmlns="">
                    <m:r>
                      <a:rPr lang="en-US" altLang="zh-CN" sz="12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en-US" sz="12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| </a:t>
                </a:r>
                <a14:m>
                  <m:oMath xmlns:m="http://schemas.openxmlformats.org/officeDocument/2006/math" xmlns="">
                    <m:r>
                      <a:rPr lang="en-US" sz="1200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</m:oMath>
                </a14:m>
                <a:r>
                  <a:rPr lang="en-US" sz="12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| </a:t>
                </a:r>
                <a14:m>
                  <m:oMath xmlns:m="http://schemas.openxmlformats.org/officeDocument/2006/math" xmlns="">
                    <m:r>
                      <a:rPr lang="en-US" altLang="zh-CN" sz="12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0</m:t>
                    </m:r>
                  </m:oMath>
                </a14:m>
                <a:r>
                  <a:rPr lang="en-US" sz="12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| </a:t>
                </a:r>
                <a14:m>
                  <m:oMath xmlns:m="http://schemas.openxmlformats.org/officeDocument/2006/math" xmlns="">
                    <m:r>
                      <a:rPr lang="en-US" sz="1200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1</m:t>
                    </m:r>
                  </m:oMath>
                </a14:m>
                <a:endParaRPr lang="en-US" sz="1200" dirty="0">
                  <a:latin typeface="Bembo" panose="02020502050201020203" pitchFamily="18" charset="0"/>
                  <a:cs typeface="Calibri Light" panose="020F03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12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	…</a:t>
                </a:r>
              </a:p>
            </p:txBody>
          </p:sp>
        </mc:Choice>
        <mc:Fallback>
          <p:sp>
            <p:nvSpPr>
              <p:cNvPr id="30" name="内容占位符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EBC10FB-2BDC-9B44-A3A2-722976C5A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192" y="3297872"/>
                <a:ext cx="2513059" cy="172916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ounded Rectangle 32">
            <a:extLst>
              <a:ext uri="{FF2B5EF4-FFF2-40B4-BE49-F238E27FC236}">
                <a16:creationId xmlns:a16="http://schemas.microsoft.com/office/drawing/2014/main" xmlns="" id="{51A12A07-FF9F-2646-B2A3-FBC9747D72BC}"/>
              </a:ext>
            </a:extLst>
          </p:cNvPr>
          <p:cNvSpPr/>
          <p:nvPr/>
        </p:nvSpPr>
        <p:spPr>
          <a:xfrm>
            <a:off x="6244933" y="1629086"/>
            <a:ext cx="1764000" cy="15298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Specification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Grammar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C9CC74E7-3EE6-BC45-A098-FA7D07EC3546}"/>
              </a:ext>
            </a:extLst>
          </p:cNvPr>
          <p:cNvSpPr txBox="1"/>
          <p:nvPr/>
        </p:nvSpPr>
        <p:spPr>
          <a:xfrm>
            <a:off x="6223836" y="1281454"/>
            <a:ext cx="693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alibri Light"/>
                <a:cs typeface="Calibri Light"/>
              </a:rPr>
              <a:t>SyGuS</a:t>
            </a:r>
            <a:endParaRPr lang="en-US" sz="1600" dirty="0">
              <a:latin typeface="Calibri Light"/>
              <a:cs typeface="Calibri Light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5281D232-281C-8646-AA8A-D048AB90A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825" y="2043535"/>
            <a:ext cx="685458" cy="325153"/>
          </a:xfrm>
          <a:prstGeom prst="rect">
            <a:avLst/>
          </a:prstGeom>
        </p:spPr>
      </p:pic>
      <p:sp>
        <p:nvSpPr>
          <p:cNvPr id="39" name="Right Arrow 38">
            <a:extLst>
              <a:ext uri="{FF2B5EF4-FFF2-40B4-BE49-F238E27FC236}">
                <a16:creationId xmlns:a16="http://schemas.microsoft.com/office/drawing/2014/main" xmlns="" id="{D85BE3CC-23A1-E149-8E0D-2D2B44DC654A}"/>
              </a:ext>
            </a:extLst>
          </p:cNvPr>
          <p:cNvSpPr/>
          <p:nvPr/>
        </p:nvSpPr>
        <p:spPr>
          <a:xfrm>
            <a:off x="2285063" y="1842311"/>
            <a:ext cx="1015507" cy="1104267"/>
          </a:xfrm>
          <a:prstGeom prst="rightArrow">
            <a:avLst/>
          </a:prstGeom>
          <a:solidFill>
            <a:srgbClr val="D0AC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"/>
                <a:cs typeface="Calibri Light"/>
              </a:rPr>
              <a:t>Ignore weights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AAECEC30-9644-DC47-BB18-4B9D9A141D6C}"/>
              </a:ext>
            </a:extLst>
          </p:cNvPr>
          <p:cNvSpPr/>
          <p:nvPr/>
        </p:nvSpPr>
        <p:spPr>
          <a:xfrm>
            <a:off x="5104257" y="1872752"/>
            <a:ext cx="1129275" cy="1104267"/>
          </a:xfrm>
          <a:prstGeom prst="rightArrow">
            <a:avLst/>
          </a:prstGeom>
          <a:solidFill>
            <a:srgbClr val="D0AC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"/>
                <a:cs typeface="Calibri Light"/>
              </a:rPr>
              <a:t>Restrict grammar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DC146120-6224-D84C-95DC-EA76F8C40981}"/>
                  </a:ext>
                </a:extLst>
              </p:cNvPr>
              <p:cNvSpPr txBox="1"/>
              <p:nvPr/>
            </p:nvSpPr>
            <p:spPr>
              <a:xfrm>
                <a:off x="3020243" y="4448755"/>
                <a:ext cx="2512611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ITE( </a:t>
                </a:r>
                <a14:m>
                  <m:oMath xmlns:m="http://schemas.openxmlformats.org/officeDocument/2006/math" xmlns="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&gt;</a:t>
                </a:r>
                <a14:m>
                  <m:oMath xmlns:m="http://schemas.openxmlformats.org/officeDocument/2006/math" xmlns="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 ITE(</a:t>
                </a:r>
                <a14:m>
                  <m:oMath xmlns:m="http://schemas.openxmlformats.org/officeDocument/2006/math" xmlns="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&gt;</a:t>
                </a:r>
                <a14:m>
                  <m:oMath xmlns:m="http://schemas.openxmlformats.org/officeDocument/2006/math" xmlns=""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0</m:t>
                    </m:r>
                  </m:oMath>
                </a14:m>
                <a:r>
                  <a:rPr lang="en-US" altLang="zh-CN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 xmlns="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 xmlns="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),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 xmlns="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) </a:t>
                </a:r>
                <a:r>
                  <a:rPr lang="en-US" altLang="zh-CN" b="1" dirty="0">
                    <a:highlight>
                      <a:srgbClr val="D0ACA3"/>
                    </a:highlight>
                    <a:cs typeface="Calibri Light" panose="020F0302020204030204" pitchFamily="34" charset="0"/>
                  </a:rPr>
                  <a:t>2</a:t>
                </a:r>
                <a:endParaRPr lang="en-US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C146120-6224-D84C-95DC-EA76F8C40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243" y="4448755"/>
                <a:ext cx="2512611" cy="307777"/>
              </a:xfrm>
              <a:prstGeom prst="rect">
                <a:avLst/>
              </a:prstGeom>
              <a:blipFill>
                <a:blip r:embed="rId8"/>
                <a:stretch>
                  <a:fillRect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DFE9B7BA-B7B2-9E42-936B-E74DA79FB3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9825" y="2681046"/>
            <a:ext cx="592925" cy="32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35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30" grpId="0"/>
      <p:bldP spid="30" grpId="1"/>
      <p:bldP spid="33" grpId="0" animBg="1"/>
      <p:bldP spid="34" grpId="0"/>
      <p:bldP spid="39" grpId="0" animBg="1"/>
      <p:bldP spid="40" grpId="0" animBg="1"/>
      <p:bldP spid="4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9E464C-6FB3-C94A-8721-F681B6B9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</a:t>
            </a:r>
            <a:r>
              <a:rPr lang="en-US" dirty="0" err="1"/>
              <a:t>QSyGuS</a:t>
            </a:r>
            <a:r>
              <a:rPr lang="en-US" dirty="0"/>
              <a:t> problems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C95BF307-CF08-D447-985E-B4E56BE381BC}"/>
              </a:ext>
            </a:extLst>
          </p:cNvPr>
          <p:cNvSpPr/>
          <p:nvPr/>
        </p:nvSpPr>
        <p:spPr>
          <a:xfrm>
            <a:off x="497556" y="1628582"/>
            <a:ext cx="1764000" cy="15298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Specification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Weighted grammar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FEBF6A-B20A-FA48-8DE0-A8F730D15128}"/>
              </a:ext>
            </a:extLst>
          </p:cNvPr>
          <p:cNvSpPr txBox="1"/>
          <p:nvPr/>
        </p:nvSpPr>
        <p:spPr>
          <a:xfrm>
            <a:off x="408331" y="1280950"/>
            <a:ext cx="829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alibri Light"/>
                <a:cs typeface="Calibri Light"/>
              </a:rPr>
              <a:t>QSyGuS</a:t>
            </a:r>
            <a:endParaRPr lang="en-US" sz="1600" dirty="0">
              <a:latin typeface="Calibri Light"/>
              <a:cs typeface="Calibri Ligh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C2CA5F2A-808D-B248-8AA6-8519896FE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48" y="2043031"/>
            <a:ext cx="685458" cy="3251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D8CD0059-AB0E-6C43-BCD9-B7A74CDCA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89" y="2714009"/>
            <a:ext cx="326200" cy="238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内容占位符 9">
                <a:extLst>
                  <a:ext uri="{FF2B5EF4-FFF2-40B4-BE49-F238E27FC236}">
                    <a16:creationId xmlns:a16="http://schemas.microsoft.com/office/drawing/2014/main" xmlns="" id="{DCCF4211-0FA4-6A45-AE2C-3F86378E76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9562" y="3297872"/>
                <a:ext cx="2291229" cy="17291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89006" indent="-189006" algn="l" defTabSz="756026" rtl="0" eaLnBrk="1" latinLnBrk="0" hangingPunct="1">
                  <a:lnSpc>
                    <a:spcPct val="90000"/>
                  </a:lnSpc>
                  <a:spcBef>
                    <a:spcPts val="827"/>
                  </a:spcBef>
                  <a:buFont typeface="Arial" panose="020B0604020202020204" pitchFamily="34" charset="0"/>
                  <a:buChar char="•"/>
                  <a:defRPr sz="231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67019" indent="-189006" algn="l" defTabSz="756026" rtl="0" eaLnBrk="1" latinLnBrk="0" hangingPunct="1">
                  <a:lnSpc>
                    <a:spcPct val="90000"/>
                  </a:lnSpc>
                  <a:spcBef>
                    <a:spcPts val="413"/>
                  </a:spcBef>
                  <a:buFont typeface="Arial" panose="020B0604020202020204" pitchFamily="34" charset="0"/>
                  <a:buChar char="•"/>
                  <a:defRPr sz="19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45032" indent="-189006" algn="l" defTabSz="756026" rtl="0" eaLnBrk="1" latinLnBrk="0" hangingPunct="1">
                  <a:lnSpc>
                    <a:spcPct val="90000"/>
                  </a:lnSpc>
                  <a:spcBef>
                    <a:spcPts val="413"/>
                  </a:spcBef>
                  <a:buFont typeface="Arial" panose="020B0604020202020204" pitchFamily="34" charset="0"/>
                  <a:buChar char="•"/>
                  <a:defRPr sz="165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23045" indent="-189006" algn="l" defTabSz="756026" rtl="0" eaLnBrk="1" latinLnBrk="0" hangingPunct="1">
                  <a:lnSpc>
                    <a:spcPct val="90000"/>
                  </a:lnSpc>
                  <a:spcBef>
                    <a:spcPts val="413"/>
                  </a:spcBef>
                  <a:buFont typeface="Arial" panose="020B0604020202020204" pitchFamily="34" charset="0"/>
                  <a:buChar char="•"/>
                  <a:defRPr sz="148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01058" indent="-189006" algn="l" defTabSz="756026" rtl="0" eaLnBrk="1" latinLnBrk="0" hangingPunct="1">
                  <a:lnSpc>
                    <a:spcPct val="90000"/>
                  </a:lnSpc>
                  <a:spcBef>
                    <a:spcPts val="413"/>
                  </a:spcBef>
                  <a:buFont typeface="Arial" panose="020B0604020202020204" pitchFamily="34" charset="0"/>
                  <a:buChar char="•"/>
                  <a:defRPr sz="148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79071" indent="-189006" algn="l" defTabSz="756026" rtl="0" eaLnBrk="1" latinLnBrk="0" hangingPunct="1">
                  <a:lnSpc>
                    <a:spcPct val="90000"/>
                  </a:lnSpc>
                  <a:spcBef>
                    <a:spcPts val="413"/>
                  </a:spcBef>
                  <a:buFont typeface="Arial" panose="020B0604020202020204" pitchFamily="34" charset="0"/>
                  <a:buChar char="•"/>
                  <a:defRPr sz="148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457084" indent="-189006" algn="l" defTabSz="756026" rtl="0" eaLnBrk="1" latinLnBrk="0" hangingPunct="1">
                  <a:lnSpc>
                    <a:spcPct val="90000"/>
                  </a:lnSpc>
                  <a:spcBef>
                    <a:spcPts val="413"/>
                  </a:spcBef>
                  <a:buFont typeface="Arial" panose="020B0604020202020204" pitchFamily="34" charset="0"/>
                  <a:buChar char="•"/>
                  <a:defRPr sz="148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35097" indent="-189006" algn="l" defTabSz="756026" rtl="0" eaLnBrk="1" latinLnBrk="0" hangingPunct="1">
                  <a:lnSpc>
                    <a:spcPct val="90000"/>
                  </a:lnSpc>
                  <a:spcBef>
                    <a:spcPts val="413"/>
                  </a:spcBef>
                  <a:buFont typeface="Arial" panose="020B0604020202020204" pitchFamily="34" charset="0"/>
                  <a:buChar char="•"/>
                  <a:defRPr sz="148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213110" indent="-189006" algn="l" defTabSz="756026" rtl="0" eaLnBrk="1" latinLnBrk="0" hangingPunct="1">
                  <a:lnSpc>
                    <a:spcPct val="90000"/>
                  </a:lnSpc>
                  <a:spcBef>
                    <a:spcPts val="413"/>
                  </a:spcBef>
                  <a:buFont typeface="Arial" panose="020B0604020202020204" pitchFamily="34" charset="0"/>
                  <a:buChar char="•"/>
                  <a:defRPr sz="148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2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Start   := </a:t>
                </a:r>
                <a:r>
                  <a:rPr lang="en-US" sz="1200" dirty="0" err="1">
                    <a:latin typeface="Bembo" panose="02020502050201020203" pitchFamily="18" charset="0"/>
                    <a:cs typeface="Calibri Light" panose="020F0302020204030204" pitchFamily="34" charset="0"/>
                  </a:rPr>
                  <a:t>Start+Start</a:t>
                </a:r>
                <a:endParaRPr lang="en-US" sz="1200" dirty="0">
                  <a:latin typeface="Bembo" panose="02020502050201020203" pitchFamily="18" charset="0"/>
                  <a:cs typeface="Calibri Light" panose="020F03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12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         | ITE(</a:t>
                </a:r>
                <a:r>
                  <a:rPr lang="en-US" sz="1200" dirty="0" err="1">
                    <a:latin typeface="Bembo" panose="02020502050201020203" pitchFamily="18" charset="0"/>
                    <a:cs typeface="Calibri Light" panose="020F0302020204030204" pitchFamily="34" charset="0"/>
                  </a:rPr>
                  <a:t>BExpr,Start,Start</a:t>
                </a:r>
                <a:r>
                  <a:rPr lang="en-US" sz="12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)  </a:t>
                </a:r>
                <a:r>
                  <a:rPr lang="en-US" sz="1200" b="1" dirty="0">
                    <a:highlight>
                      <a:srgbClr val="D0ACA3"/>
                    </a:highlight>
                    <a:cs typeface="Calibri Light" panose="020F0302020204030204" pitchFamily="34" charset="0"/>
                  </a:rPr>
                  <a:t>1 </a:t>
                </a:r>
              </a:p>
              <a:p>
                <a:pPr marL="0" indent="0">
                  <a:buNone/>
                </a:pPr>
                <a:r>
                  <a:rPr lang="en-US" sz="12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         | </a:t>
                </a:r>
                <a14:m>
                  <m:oMath xmlns:m="http://schemas.openxmlformats.org/officeDocument/2006/math" xmlns="">
                    <m:r>
                      <a:rPr lang="en-US" altLang="zh-CN" sz="12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en-US" sz="12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| </a:t>
                </a:r>
                <a14:m>
                  <m:oMath xmlns:m="http://schemas.openxmlformats.org/officeDocument/2006/math" xmlns="">
                    <m:r>
                      <a:rPr lang="en-US" sz="1200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</m:oMath>
                </a14:m>
                <a:r>
                  <a:rPr lang="en-US" sz="12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| </a:t>
                </a:r>
                <a14:m>
                  <m:oMath xmlns:m="http://schemas.openxmlformats.org/officeDocument/2006/math" xmlns="">
                    <m:r>
                      <a:rPr lang="en-US" altLang="zh-CN" sz="12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0</m:t>
                    </m:r>
                  </m:oMath>
                </a14:m>
                <a:r>
                  <a:rPr lang="en-US" sz="12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| </a:t>
                </a:r>
                <a14:m>
                  <m:oMath xmlns:m="http://schemas.openxmlformats.org/officeDocument/2006/math" xmlns="">
                    <m:r>
                      <a:rPr lang="en-US" sz="1200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1</m:t>
                    </m:r>
                  </m:oMath>
                </a14:m>
                <a:endParaRPr lang="en-US" sz="1200" dirty="0">
                  <a:latin typeface="Bembo" panose="02020502050201020203" pitchFamily="18" charset="0"/>
                  <a:cs typeface="Calibri Light" panose="020F03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12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	…</a:t>
                </a:r>
              </a:p>
            </p:txBody>
          </p:sp>
        </mc:Choice>
        <mc:Fallback xmlns="">
          <p:sp>
            <p:nvSpPr>
              <p:cNvPr id="24" name="内容占位符 9">
                <a:extLst>
                  <a:ext uri="{FF2B5EF4-FFF2-40B4-BE49-F238E27FC236}">
                    <a16:creationId xmlns:a16="http://schemas.microsoft.com/office/drawing/2014/main" id="{DCCF4211-0FA4-6A45-AE2C-3F86378E7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62" y="3297872"/>
                <a:ext cx="2291229" cy="1729168"/>
              </a:xfrm>
              <a:prstGeom prst="rect">
                <a:avLst/>
              </a:prstGeom>
              <a:blipFill>
                <a:blip r:embed="rId5"/>
                <a:stretch>
                  <a:fillRect t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xmlns="" id="{0484C858-3A39-0E49-832C-5DC66F43155A}"/>
              </a:ext>
            </a:extLst>
          </p:cNvPr>
          <p:cNvSpPr/>
          <p:nvPr/>
        </p:nvSpPr>
        <p:spPr>
          <a:xfrm>
            <a:off x="3321667" y="1628582"/>
            <a:ext cx="1764000" cy="15298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Specification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Grammar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37BFF2F-AB0F-2B4A-A23D-755DFC08A723}"/>
              </a:ext>
            </a:extLst>
          </p:cNvPr>
          <p:cNvSpPr txBox="1"/>
          <p:nvPr/>
        </p:nvSpPr>
        <p:spPr>
          <a:xfrm>
            <a:off x="3300570" y="1280950"/>
            <a:ext cx="693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alibri Light"/>
                <a:cs typeface="Calibri Light"/>
              </a:rPr>
              <a:t>SyGuS</a:t>
            </a:r>
            <a:endParaRPr lang="en-US" sz="1600" dirty="0">
              <a:latin typeface="Calibri Light"/>
              <a:cs typeface="Calibri Ligh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B00C7147-7D12-6A47-A5E2-8440003BE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559" y="2043031"/>
            <a:ext cx="685458" cy="3251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F686B7FA-57ED-B04C-9892-76BAA357A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479" y="2714009"/>
            <a:ext cx="253617" cy="263010"/>
          </a:xfrm>
          <a:prstGeom prst="rect">
            <a:avLst/>
          </a:prstGeom>
        </p:spPr>
      </p:pic>
      <p:sp>
        <p:nvSpPr>
          <p:cNvPr id="30" name="内容占位符 9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5EBC10FB-2BDC-9B44-A3A2-722976C5A96D}"/>
              </a:ext>
            </a:extLst>
          </p:cNvPr>
          <p:cNvSpPr txBox="1">
            <a:spLocks/>
          </p:cNvSpPr>
          <p:nvPr/>
        </p:nvSpPr>
        <p:spPr>
          <a:xfrm>
            <a:off x="6081292" y="3297872"/>
            <a:ext cx="2900147" cy="1729168"/>
          </a:xfrm>
          <a:prstGeom prst="rect">
            <a:avLst/>
          </a:prstGeom>
        </p:spPr>
        <p:txBody>
          <a:bodyPr>
            <a:normAutofit/>
          </a:bodyPr>
          <a:lstStyle>
            <a:lvl1pPr marL="189006" indent="-189006" algn="l" defTabSz="756026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7019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5032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3045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1058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9071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7084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5097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110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atin typeface="Bembo" panose="02020502050201020203" pitchFamily="18" charset="0"/>
                <a:cs typeface="Calibri Light" panose="020F0302020204030204" pitchFamily="34" charset="0"/>
              </a:rPr>
              <a:t>Start   := Start</a:t>
            </a:r>
            <a:r>
              <a:rPr lang="en-US" sz="1200" u="sng" dirty="0">
                <a:latin typeface="Bembo" panose="02020502050201020203" pitchFamily="18" charset="0"/>
                <a:cs typeface="Calibri Light" panose="020F0302020204030204" pitchFamily="34" charset="0"/>
              </a:rPr>
              <a:t>0</a:t>
            </a:r>
            <a:r>
              <a:rPr lang="en-US" sz="1200" dirty="0">
                <a:latin typeface="Bembo" panose="02020502050201020203" pitchFamily="18" charset="0"/>
                <a:cs typeface="Calibri Light" panose="020F0302020204030204" pitchFamily="34" charset="0"/>
              </a:rPr>
              <a:t> | Start</a:t>
            </a:r>
            <a:r>
              <a:rPr lang="en-US" sz="1200" u="sng" dirty="0">
                <a:latin typeface="Bembo" panose="02020502050201020203" pitchFamily="18" charset="0"/>
                <a:cs typeface="Calibri Light" panose="020F0302020204030204" pitchFamily="34" charset="0"/>
              </a:rPr>
              <a:t>1</a:t>
            </a:r>
          </a:p>
          <a:p>
            <a:pPr marL="0" indent="0">
              <a:buNone/>
            </a:pPr>
            <a:r>
              <a:rPr lang="en-US" sz="1200" dirty="0">
                <a:latin typeface="Bembo" panose="02020502050201020203" pitchFamily="18" charset="0"/>
                <a:cs typeface="Calibri Light" panose="020F0302020204030204" pitchFamily="34" charset="0"/>
              </a:rPr>
              <a:t>Start</a:t>
            </a:r>
            <a:r>
              <a:rPr lang="en-US" sz="1200" u="sng" dirty="0">
                <a:latin typeface="Bembo" panose="02020502050201020203" pitchFamily="18" charset="0"/>
                <a:cs typeface="Calibri Light" panose="020F0302020204030204" pitchFamily="34" charset="0"/>
              </a:rPr>
              <a:t>0</a:t>
            </a:r>
            <a:r>
              <a:rPr lang="en-US" sz="1200" dirty="0">
                <a:latin typeface="Bembo" panose="02020502050201020203" pitchFamily="18" charset="0"/>
                <a:cs typeface="Calibri Light" panose="020F0302020204030204" pitchFamily="34" charset="0"/>
              </a:rPr>
              <a:t> := Start</a:t>
            </a:r>
            <a:r>
              <a:rPr lang="en-US" sz="1200" u="sng" dirty="0">
                <a:latin typeface="Bembo" panose="02020502050201020203" pitchFamily="18" charset="0"/>
                <a:cs typeface="Calibri Light" panose="020F0302020204030204" pitchFamily="34" charset="0"/>
              </a:rPr>
              <a:t>0</a:t>
            </a:r>
            <a:r>
              <a:rPr lang="en-US" sz="1200" dirty="0">
                <a:latin typeface="Bembo" panose="02020502050201020203" pitchFamily="18" charset="0"/>
                <a:cs typeface="Calibri Light" panose="020F0302020204030204" pitchFamily="34" charset="0"/>
              </a:rPr>
              <a:t>+Start</a:t>
            </a:r>
            <a:r>
              <a:rPr lang="en-US" sz="1200" u="sng" dirty="0">
                <a:latin typeface="Bembo" panose="02020502050201020203" pitchFamily="18" charset="0"/>
                <a:cs typeface="Calibri Light" panose="020F0302020204030204" pitchFamily="34" charset="0"/>
              </a:rPr>
              <a:t>0</a:t>
            </a:r>
          </a:p>
          <a:p>
            <a:pPr marL="0" indent="0">
              <a:buNone/>
            </a:pPr>
            <a:r>
              <a:rPr lang="en-US" sz="1200" dirty="0">
                <a:latin typeface="Bembo" panose="02020502050201020203" pitchFamily="18" charset="0"/>
                <a:cs typeface="Calibri Light" panose="020F0302020204030204" pitchFamily="34" charset="0"/>
              </a:rPr>
              <a:t>         </a:t>
            </a:r>
            <a:r>
              <a:rPr lang="en-US" sz="1200" dirty="0" smtClean="0">
                <a:latin typeface="Bembo" panose="02020502050201020203" pitchFamily="18" charset="0"/>
                <a:cs typeface="Calibri Light" panose="020F0302020204030204" pitchFamily="34" charset="0"/>
              </a:rPr>
              <a:t>| x | y | 0  </a:t>
            </a:r>
            <a:r>
              <a:rPr lang="en-US" sz="1200" dirty="0">
                <a:latin typeface="Bembo" panose="02020502050201020203" pitchFamily="18" charset="0"/>
                <a:cs typeface="Calibri Light" panose="020F0302020204030204" pitchFamily="34" charset="0"/>
              </a:rPr>
              <a:t>| 1</a:t>
            </a:r>
            <a:r>
              <a:rPr lang="en-US" sz="1200" dirty="0" smtClean="0">
                <a:latin typeface="Bembo" panose="02020502050201020203" pitchFamily="18" charset="0"/>
                <a:cs typeface="Calibri Light" panose="020F0302020204030204" pitchFamily="34" charset="0"/>
              </a:rPr>
              <a:t>  </a:t>
            </a:r>
            <a:endParaRPr lang="en-US" sz="1200" dirty="0">
              <a:latin typeface="Bembo" panose="02020502050201020203" pitchFamily="18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1200" dirty="0">
                <a:latin typeface="Bembo" panose="02020502050201020203" pitchFamily="18" charset="0"/>
                <a:cs typeface="Calibri Light" panose="020F0302020204030204" pitchFamily="34" charset="0"/>
              </a:rPr>
              <a:t>Start</a:t>
            </a:r>
            <a:r>
              <a:rPr lang="en-US" sz="1200" u="sng" dirty="0">
                <a:latin typeface="Bembo" panose="02020502050201020203" pitchFamily="18" charset="0"/>
                <a:cs typeface="Calibri Light" panose="020F0302020204030204" pitchFamily="34" charset="0"/>
              </a:rPr>
              <a:t>1</a:t>
            </a:r>
            <a:r>
              <a:rPr lang="en-US" sz="1200" dirty="0">
                <a:latin typeface="Bembo" panose="02020502050201020203" pitchFamily="18" charset="0"/>
                <a:cs typeface="Calibri Light" panose="020F0302020204030204" pitchFamily="34" charset="0"/>
              </a:rPr>
              <a:t> := ITE(</a:t>
            </a:r>
            <a:r>
              <a:rPr lang="en-US" sz="1200" dirty="0" err="1">
                <a:latin typeface="Bembo" panose="02020502050201020203" pitchFamily="18" charset="0"/>
                <a:cs typeface="Calibri Light" panose="020F0302020204030204" pitchFamily="34" charset="0"/>
              </a:rPr>
              <a:t>BExpr</a:t>
            </a:r>
            <a:r>
              <a:rPr lang="en-US" sz="1200" dirty="0">
                <a:latin typeface="Bembo" panose="02020502050201020203" pitchFamily="18" charset="0"/>
                <a:cs typeface="Calibri Light" panose="020F0302020204030204" pitchFamily="34" charset="0"/>
              </a:rPr>
              <a:t>, Start</a:t>
            </a:r>
            <a:r>
              <a:rPr lang="en-US" sz="1200" u="sng" dirty="0">
                <a:latin typeface="Bembo" panose="02020502050201020203" pitchFamily="18" charset="0"/>
                <a:cs typeface="Calibri Light" panose="020F0302020204030204" pitchFamily="34" charset="0"/>
              </a:rPr>
              <a:t>0</a:t>
            </a:r>
            <a:r>
              <a:rPr lang="en-US" sz="1200" dirty="0">
                <a:latin typeface="Bembo" panose="02020502050201020203" pitchFamily="18" charset="0"/>
                <a:cs typeface="Calibri Light" panose="020F0302020204030204" pitchFamily="34" charset="0"/>
              </a:rPr>
              <a:t>, Start</a:t>
            </a:r>
            <a:r>
              <a:rPr lang="en-US" sz="1200" u="sng" dirty="0">
                <a:latin typeface="Bembo" panose="02020502050201020203" pitchFamily="18" charset="0"/>
                <a:cs typeface="Calibri Light" panose="020F0302020204030204" pitchFamily="34" charset="0"/>
              </a:rPr>
              <a:t>0</a:t>
            </a:r>
            <a:r>
              <a:rPr lang="en-US" sz="1200" dirty="0">
                <a:latin typeface="Bembo" panose="02020502050201020203" pitchFamily="18" charset="0"/>
                <a:cs typeface="Calibri Light" panose="020F0302020204030204" pitchFamily="34" charset="0"/>
              </a:rPr>
              <a:t>) </a:t>
            </a:r>
          </a:p>
          <a:p>
            <a:pPr marL="0" indent="0">
              <a:buNone/>
            </a:pPr>
            <a:r>
              <a:rPr lang="en-US" sz="1200" dirty="0">
                <a:latin typeface="Bembo" panose="02020502050201020203" pitchFamily="18" charset="0"/>
                <a:cs typeface="Calibri Light" panose="020F0302020204030204" pitchFamily="34" charset="0"/>
              </a:rPr>
              <a:t>          | Start</a:t>
            </a:r>
            <a:r>
              <a:rPr lang="en-US" sz="1200" u="sng" dirty="0">
                <a:latin typeface="Bembo" panose="02020502050201020203" pitchFamily="18" charset="0"/>
                <a:cs typeface="Calibri Light" panose="020F0302020204030204" pitchFamily="34" charset="0"/>
              </a:rPr>
              <a:t>0</a:t>
            </a:r>
            <a:r>
              <a:rPr lang="en-US" sz="1200" dirty="0">
                <a:latin typeface="Bembo" panose="02020502050201020203" pitchFamily="18" charset="0"/>
                <a:cs typeface="Calibri Light" panose="020F0302020204030204" pitchFamily="34" charset="0"/>
              </a:rPr>
              <a:t>+Start</a:t>
            </a:r>
            <a:r>
              <a:rPr lang="en-US" sz="1200" u="sng" dirty="0">
                <a:latin typeface="Bembo" panose="02020502050201020203" pitchFamily="18" charset="0"/>
                <a:cs typeface="Calibri Light" panose="020F0302020204030204" pitchFamily="34" charset="0"/>
              </a:rPr>
              <a:t>1</a:t>
            </a:r>
            <a:r>
              <a:rPr lang="en-US" sz="1200" dirty="0">
                <a:latin typeface="Bembo" panose="02020502050201020203" pitchFamily="18" charset="0"/>
                <a:cs typeface="Calibri Light" panose="020F0302020204030204" pitchFamily="34" charset="0"/>
              </a:rPr>
              <a:t> | Start</a:t>
            </a:r>
            <a:r>
              <a:rPr lang="en-US" sz="1200" u="sng" dirty="0">
                <a:latin typeface="Bembo" panose="02020502050201020203" pitchFamily="18" charset="0"/>
                <a:cs typeface="Calibri Light" panose="020F0302020204030204" pitchFamily="34" charset="0"/>
              </a:rPr>
              <a:t>1</a:t>
            </a:r>
            <a:r>
              <a:rPr lang="en-US" sz="1200" dirty="0">
                <a:latin typeface="Bembo" panose="02020502050201020203" pitchFamily="18" charset="0"/>
                <a:cs typeface="Calibri Light" panose="020F0302020204030204" pitchFamily="34" charset="0"/>
              </a:rPr>
              <a:t>+Start</a:t>
            </a:r>
            <a:r>
              <a:rPr lang="en-US" sz="1200" u="sng" dirty="0">
                <a:latin typeface="Bembo" panose="02020502050201020203" pitchFamily="18" charset="0"/>
                <a:cs typeface="Calibri Light" panose="020F0302020204030204" pitchFamily="34" charset="0"/>
              </a:rPr>
              <a:t>0</a:t>
            </a:r>
          </a:p>
          <a:p>
            <a:pPr marL="0" indent="0">
              <a:buNone/>
            </a:pPr>
            <a:r>
              <a:rPr lang="en-US" sz="1200" dirty="0">
                <a:latin typeface="Bembo" panose="02020502050201020203" pitchFamily="18" charset="0"/>
                <a:cs typeface="Calibri Light" panose="020F0302020204030204" pitchFamily="34" charset="0"/>
              </a:rPr>
              <a:t> </a:t>
            </a:r>
            <a:r>
              <a:rPr lang="en-US" sz="1200" dirty="0" smtClean="0">
                <a:latin typeface="Bembo" panose="02020502050201020203" pitchFamily="18" charset="0"/>
                <a:cs typeface="Calibri Light" panose="020F0302020204030204" pitchFamily="34" charset="0"/>
              </a:rPr>
              <a:t>        | </a:t>
            </a:r>
            <a:r>
              <a:rPr lang="en-US" sz="1200" dirty="0">
                <a:latin typeface="Bembo" panose="02020502050201020203" pitchFamily="18" charset="0"/>
                <a:cs typeface="Calibri Light" panose="020F0302020204030204" pitchFamily="34" charset="0"/>
              </a:rPr>
              <a:t>x | y | 0  | 1	…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xmlns="" id="{51A12A07-FF9F-2646-B2A3-FBC9747D72BC}"/>
              </a:ext>
            </a:extLst>
          </p:cNvPr>
          <p:cNvSpPr/>
          <p:nvPr/>
        </p:nvSpPr>
        <p:spPr>
          <a:xfrm>
            <a:off x="6244933" y="1629086"/>
            <a:ext cx="1764000" cy="15298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Specification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Grammar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C9CC74E7-3EE6-BC45-A098-FA7D07EC3546}"/>
              </a:ext>
            </a:extLst>
          </p:cNvPr>
          <p:cNvSpPr txBox="1"/>
          <p:nvPr/>
        </p:nvSpPr>
        <p:spPr>
          <a:xfrm>
            <a:off x="6223836" y="1281454"/>
            <a:ext cx="693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alibri Light"/>
                <a:cs typeface="Calibri Light"/>
              </a:rPr>
              <a:t>SyGuS</a:t>
            </a:r>
            <a:endParaRPr lang="en-US" sz="1600" dirty="0">
              <a:latin typeface="Calibri Light"/>
              <a:cs typeface="Calibri Light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5281D232-281C-8646-AA8A-D048AB90A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825" y="2043535"/>
            <a:ext cx="685458" cy="325153"/>
          </a:xfrm>
          <a:prstGeom prst="rect">
            <a:avLst/>
          </a:prstGeom>
        </p:spPr>
      </p:pic>
      <p:sp>
        <p:nvSpPr>
          <p:cNvPr id="39" name="Right Arrow 38">
            <a:extLst>
              <a:ext uri="{FF2B5EF4-FFF2-40B4-BE49-F238E27FC236}">
                <a16:creationId xmlns:a16="http://schemas.microsoft.com/office/drawing/2014/main" xmlns="" id="{D85BE3CC-23A1-E149-8E0D-2D2B44DC654A}"/>
              </a:ext>
            </a:extLst>
          </p:cNvPr>
          <p:cNvSpPr/>
          <p:nvPr/>
        </p:nvSpPr>
        <p:spPr>
          <a:xfrm>
            <a:off x="2285063" y="1842311"/>
            <a:ext cx="1015507" cy="1104267"/>
          </a:xfrm>
          <a:prstGeom prst="rightArrow">
            <a:avLst/>
          </a:prstGeom>
          <a:solidFill>
            <a:srgbClr val="D0AC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"/>
                <a:cs typeface="Calibri Light"/>
              </a:rPr>
              <a:t>Ignore weights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AAECEC30-9644-DC47-BB18-4B9D9A141D6C}"/>
              </a:ext>
            </a:extLst>
          </p:cNvPr>
          <p:cNvSpPr/>
          <p:nvPr/>
        </p:nvSpPr>
        <p:spPr>
          <a:xfrm>
            <a:off x="5104257" y="1872752"/>
            <a:ext cx="1129275" cy="1104267"/>
          </a:xfrm>
          <a:prstGeom prst="rightArrow">
            <a:avLst/>
          </a:prstGeom>
          <a:solidFill>
            <a:srgbClr val="D0AC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"/>
                <a:cs typeface="Calibri Light"/>
              </a:rPr>
              <a:t>Restrict grammar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DC146120-6224-D84C-95DC-EA76F8C40981}"/>
                  </a:ext>
                </a:extLst>
              </p:cNvPr>
              <p:cNvSpPr txBox="1"/>
              <p:nvPr/>
            </p:nvSpPr>
            <p:spPr>
              <a:xfrm>
                <a:off x="3020243" y="4448755"/>
                <a:ext cx="2512611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ITE( </a:t>
                </a:r>
                <a14:m>
                  <m:oMath xmlns:m="http://schemas.openxmlformats.org/officeDocument/2006/math" xmlns="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&gt;</a:t>
                </a:r>
                <a14:m>
                  <m:oMath xmlns:m="http://schemas.openxmlformats.org/officeDocument/2006/math" xmlns="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 ITE(</a:t>
                </a:r>
                <a14:m>
                  <m:oMath xmlns:m="http://schemas.openxmlformats.org/officeDocument/2006/math" xmlns="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&gt;</a:t>
                </a:r>
                <a14:m>
                  <m:oMath xmlns:m="http://schemas.openxmlformats.org/officeDocument/2006/math" xmlns=""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0</m:t>
                    </m:r>
                  </m:oMath>
                </a14:m>
                <a:r>
                  <a:rPr lang="en-US" altLang="zh-CN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 xmlns="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 xmlns="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),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 xmlns="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) </a:t>
                </a:r>
                <a:r>
                  <a:rPr lang="en-US" altLang="zh-CN" b="1" dirty="0">
                    <a:highlight>
                      <a:srgbClr val="D0ACA3"/>
                    </a:highlight>
                    <a:cs typeface="Calibri Light" panose="020F0302020204030204" pitchFamily="34" charset="0"/>
                  </a:rPr>
                  <a:t>2</a:t>
                </a:r>
                <a:endParaRPr lang="en-US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C146120-6224-D84C-95DC-EA76F8C40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243" y="4448755"/>
                <a:ext cx="2512611" cy="307777"/>
              </a:xfrm>
              <a:prstGeom prst="rect">
                <a:avLst/>
              </a:prstGeom>
              <a:blipFill>
                <a:blip r:embed="rId8"/>
                <a:stretch>
                  <a:fillRect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DFE9B7BA-B7B2-9E42-936B-E74DA79FB3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9825" y="2681046"/>
            <a:ext cx="592925" cy="325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6D88E687-C04F-D849-92C8-93F7140601AB}"/>
                  </a:ext>
                </a:extLst>
              </p:cNvPr>
              <p:cNvSpPr txBox="1"/>
              <p:nvPr/>
            </p:nvSpPr>
            <p:spPr>
              <a:xfrm>
                <a:off x="6235108" y="4448755"/>
                <a:ext cx="1779438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ITE(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&gt;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 xmlns="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) </a:t>
                </a:r>
                <a:r>
                  <a:rPr lang="en-US" sz="1600" b="1" dirty="0">
                    <a:highlight>
                      <a:srgbClr val="D0ACA3"/>
                    </a:highlight>
                    <a:cs typeface="Calibri Light" panose="020F0302020204030204" pitchFamily="34" charset="0"/>
                  </a:rPr>
                  <a:t>1</a:t>
                </a:r>
                <a:r>
                  <a:rPr lang="en-US" altLang="zh-CN" sz="1600" dirty="0">
                    <a:latin typeface="Bembo" panose="02020502050201020203" pitchFamily="18" charset="0"/>
                    <a:cs typeface="Calibri Light" panose="020F0302020204030204" pitchFamily="34" charset="0"/>
                  </a:rPr>
                  <a:t> </a:t>
                </a:r>
                <a:endParaRPr lang="en-US" sz="16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D88E687-C04F-D849-92C8-93F714060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108" y="4448755"/>
                <a:ext cx="1779438" cy="33855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565CD038-343E-874A-8B64-F2DA42993BB4}"/>
              </a:ext>
            </a:extLst>
          </p:cNvPr>
          <p:cNvSpPr/>
          <p:nvPr/>
        </p:nvSpPr>
        <p:spPr>
          <a:xfrm>
            <a:off x="8032012" y="1847136"/>
            <a:ext cx="1129275" cy="1104267"/>
          </a:xfrm>
          <a:prstGeom prst="rightArrow">
            <a:avLst/>
          </a:prstGeom>
          <a:solidFill>
            <a:srgbClr val="D0AC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Light"/>
                <a:cs typeface="Calibri Light"/>
              </a:rPr>
              <a:t>Restrict grammar</a:t>
            </a:r>
          </a:p>
        </p:txBody>
      </p:sp>
    </p:spTree>
    <p:extLst>
      <p:ext uri="{BB962C8B-B14F-4D97-AF65-F5344CB8AC3E}">
        <p14:creationId xmlns:p14="http://schemas.microsoft.com/office/powerpoint/2010/main" val="1068136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4596BFC-F330-C145-A49D-EE3135A73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Soundness of grammar restriction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6C76C39-1055-0F42-A7DB-4BB5C1777FD8}"/>
              </a:ext>
            </a:extLst>
          </p:cNvPr>
          <p:cNvSpPr txBox="1"/>
          <p:nvPr/>
        </p:nvSpPr>
        <p:spPr>
          <a:xfrm>
            <a:off x="1067812" y="2040835"/>
            <a:ext cx="2273828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Weighted grammar</a:t>
            </a:r>
            <a:br>
              <a:rPr lang="en-US" sz="2100" dirty="0">
                <a:latin typeface="Calibri Light"/>
                <a:cs typeface="Calibri Light"/>
              </a:rPr>
            </a:br>
            <a:r>
              <a:rPr lang="en-US" sz="2100" dirty="0">
                <a:latin typeface="Calibri Light"/>
                <a:cs typeface="Calibri Light"/>
              </a:rPr>
              <a:t>does not contain</a:t>
            </a:r>
            <a:br>
              <a:rPr lang="en-US" sz="2100" dirty="0">
                <a:latin typeface="Calibri Light"/>
                <a:cs typeface="Calibri Light"/>
              </a:rPr>
            </a:br>
            <a:r>
              <a:rPr lang="en-US" sz="2100" dirty="0">
                <a:latin typeface="Calibri Light"/>
                <a:cs typeface="Calibri Light"/>
              </a:rPr>
              <a:t>negative weights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xmlns="" id="{9F3B3D00-B107-FF4E-A678-56155AD469DF}"/>
              </a:ext>
            </a:extLst>
          </p:cNvPr>
          <p:cNvSpPr/>
          <p:nvPr/>
        </p:nvSpPr>
        <p:spPr>
          <a:xfrm>
            <a:off x="3834642" y="2040835"/>
            <a:ext cx="1129275" cy="1104267"/>
          </a:xfrm>
          <a:prstGeom prst="rightArrow">
            <a:avLst/>
          </a:prstGeom>
          <a:solidFill>
            <a:srgbClr val="D0AC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A7C4053-A62D-844A-9D55-9C56980863CF}"/>
              </a:ext>
            </a:extLst>
          </p:cNvPr>
          <p:cNvSpPr txBox="1"/>
          <p:nvPr/>
        </p:nvSpPr>
        <p:spPr>
          <a:xfrm>
            <a:off x="5171957" y="2040835"/>
            <a:ext cx="3046988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Reduced grammar accepts</a:t>
            </a:r>
            <a:br>
              <a:rPr lang="en-US" sz="2100" dirty="0">
                <a:latin typeface="Calibri Light"/>
                <a:cs typeface="Calibri Light"/>
              </a:rPr>
            </a:br>
            <a:r>
              <a:rPr lang="en-US" sz="2100" dirty="0">
                <a:latin typeface="Calibri Light"/>
                <a:cs typeface="Calibri Light"/>
              </a:rPr>
              <a:t>all and only the terms</a:t>
            </a:r>
            <a:br>
              <a:rPr lang="en-US" sz="2100" dirty="0">
                <a:latin typeface="Calibri Light"/>
                <a:cs typeface="Calibri Light"/>
              </a:rPr>
            </a:br>
            <a:r>
              <a:rPr lang="en-US" sz="2100" dirty="0">
                <a:latin typeface="Calibri Light"/>
                <a:cs typeface="Calibri Light"/>
              </a:rPr>
              <a:t>of weight &lt; 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63C3AD7-C1E3-C846-8676-D147CE097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626" y="3364249"/>
            <a:ext cx="326200" cy="238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5A9CDC9-0ADB-5949-AF13-20A27CDD5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765" y="3359736"/>
            <a:ext cx="571990" cy="3136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80279CA-A558-B642-B154-80C50D976EC7}"/>
              </a:ext>
            </a:extLst>
          </p:cNvPr>
          <p:cNvSpPr txBox="1"/>
          <p:nvPr/>
        </p:nvSpPr>
        <p:spPr>
          <a:xfrm>
            <a:off x="4865715" y="4693920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100" dirty="0">
              <a:latin typeface="Calibri Light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F849DA5-7852-9048-A3B9-A73612555473}"/>
              </a:ext>
            </a:extLst>
          </p:cNvPr>
          <p:cNvSpPr txBox="1"/>
          <p:nvPr/>
        </p:nvSpPr>
        <p:spPr>
          <a:xfrm>
            <a:off x="1580880" y="4443733"/>
            <a:ext cx="53948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Results also generalizes to multiplicative weights</a:t>
            </a:r>
          </a:p>
        </p:txBody>
      </p:sp>
    </p:spTree>
    <p:extLst>
      <p:ext uri="{BB962C8B-B14F-4D97-AF65-F5344CB8AC3E}">
        <p14:creationId xmlns:p14="http://schemas.microsoft.com/office/powerpoint/2010/main" val="656827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synthesis with guarantees</a:t>
            </a:r>
          </a:p>
        </p:txBody>
      </p:sp>
      <p:sp>
        <p:nvSpPr>
          <p:cNvPr id="2" name="AutoShape 2" descr="Image result for program jav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program jav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program jav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program java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program java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2941133" y="1766589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AutoShape 14" descr="Image result for engine clipart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6" descr="Image result for engine clipart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AutoShape 18" descr="Image result for engine clipart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A081E50-FEE9-8449-9869-793A22A1EBD7}"/>
              </a:ext>
            </a:extLst>
          </p:cNvPr>
          <p:cNvSpPr txBox="1"/>
          <p:nvPr/>
        </p:nvSpPr>
        <p:spPr>
          <a:xfrm>
            <a:off x="759654" y="1558840"/>
            <a:ext cx="15547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Specification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8212B62-06CC-DC48-8C31-1C34EAA65662}"/>
              </a:ext>
            </a:extLst>
          </p:cNvPr>
          <p:cNvSpPr txBox="1"/>
          <p:nvPr/>
        </p:nvSpPr>
        <p:spPr>
          <a:xfrm>
            <a:off x="727914" y="2695363"/>
            <a:ext cx="15865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Search space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AECA85D-3E40-8740-8E21-48BB5F00CD30}"/>
              </a:ext>
            </a:extLst>
          </p:cNvPr>
          <p:cNvSpPr txBox="1"/>
          <p:nvPr/>
        </p:nvSpPr>
        <p:spPr>
          <a:xfrm>
            <a:off x="6894542" y="1593273"/>
            <a:ext cx="11012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Program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474076AE-9063-D648-928D-4C8C484253A6}"/>
              </a:ext>
            </a:extLst>
          </p:cNvPr>
          <p:cNvSpPr/>
          <p:nvPr/>
        </p:nvSpPr>
        <p:spPr>
          <a:xfrm>
            <a:off x="3699636" y="1505421"/>
            <a:ext cx="1708707" cy="286434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latin typeface="Calibri Light"/>
                <a:cs typeface="Calibri Light"/>
              </a:rPr>
              <a:t>Synthesizer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3332DDA-D9F2-F54E-9872-5748CE78B39E}"/>
              </a:ext>
            </a:extLst>
          </p:cNvPr>
          <p:cNvSpPr txBox="1"/>
          <p:nvPr/>
        </p:nvSpPr>
        <p:spPr>
          <a:xfrm>
            <a:off x="135172" y="3545594"/>
            <a:ext cx="2707857" cy="10618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Ability to prefer</a:t>
            </a:r>
            <a:br>
              <a:rPr lang="en-US" sz="2100" dirty="0">
                <a:latin typeface="Calibri Light"/>
                <a:cs typeface="Calibri Light"/>
              </a:rPr>
            </a:br>
            <a:r>
              <a:rPr lang="en-US" sz="2100" dirty="0">
                <a:latin typeface="Calibri Light"/>
                <a:cs typeface="Calibri Light"/>
              </a:rPr>
              <a:t>a solution when</a:t>
            </a:r>
            <a:br>
              <a:rPr lang="en-US" sz="2100" dirty="0">
                <a:latin typeface="Calibri Light"/>
                <a:cs typeface="Calibri Light"/>
              </a:rPr>
            </a:br>
            <a:r>
              <a:rPr lang="en-US" sz="2100" dirty="0">
                <a:latin typeface="Calibri Light"/>
                <a:cs typeface="Calibri Light"/>
              </a:rPr>
              <a:t>there are multiple ones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7E0B5330-648F-8549-BFD3-5F7743388175}"/>
              </a:ext>
            </a:extLst>
          </p:cNvPr>
          <p:cNvCxnSpPr>
            <a:cxnSpLocks/>
          </p:cNvCxnSpPr>
          <p:nvPr/>
        </p:nvCxnSpPr>
        <p:spPr>
          <a:xfrm>
            <a:off x="2941133" y="4076508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F5B3BCEC-60F8-074F-9E2C-0967FEEB1F2F}"/>
              </a:ext>
            </a:extLst>
          </p:cNvPr>
          <p:cNvCxnSpPr>
            <a:cxnSpLocks/>
          </p:cNvCxnSpPr>
          <p:nvPr/>
        </p:nvCxnSpPr>
        <p:spPr>
          <a:xfrm>
            <a:off x="2941133" y="2921549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DE7C767A-82B0-FF44-992A-0A4FEFADECFE}"/>
              </a:ext>
            </a:extLst>
          </p:cNvPr>
          <p:cNvCxnSpPr>
            <a:cxnSpLocks/>
          </p:cNvCxnSpPr>
          <p:nvPr/>
        </p:nvCxnSpPr>
        <p:spPr>
          <a:xfrm>
            <a:off x="5502199" y="1789871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73B10A4E-EF66-FB46-94C6-329B6E0ACC15}"/>
              </a:ext>
            </a:extLst>
          </p:cNvPr>
          <p:cNvCxnSpPr>
            <a:cxnSpLocks/>
          </p:cNvCxnSpPr>
          <p:nvPr/>
        </p:nvCxnSpPr>
        <p:spPr>
          <a:xfrm>
            <a:off x="5502199" y="4099790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B44C08AE-A45D-7641-93D7-32F0E3CED69F}"/>
              </a:ext>
            </a:extLst>
          </p:cNvPr>
          <p:cNvCxnSpPr>
            <a:cxnSpLocks/>
          </p:cNvCxnSpPr>
          <p:nvPr/>
        </p:nvCxnSpPr>
        <p:spPr>
          <a:xfrm>
            <a:off x="5502199" y="2944831"/>
            <a:ext cx="68022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B97E4EF3-7479-2B48-841A-C356E364701C}"/>
              </a:ext>
            </a:extLst>
          </p:cNvPr>
          <p:cNvSpPr txBox="1"/>
          <p:nvPr/>
        </p:nvSpPr>
        <p:spPr>
          <a:xfrm>
            <a:off x="6346176" y="3580026"/>
            <a:ext cx="2527872" cy="10618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Program that satisfies</a:t>
            </a:r>
            <a:br>
              <a:rPr lang="en-US" sz="2100" dirty="0">
                <a:latin typeface="Calibri Light"/>
                <a:cs typeface="Calibri Light"/>
              </a:rPr>
            </a:br>
            <a:r>
              <a:rPr lang="en-US" sz="2100" dirty="0">
                <a:latin typeface="Calibri Light"/>
                <a:cs typeface="Calibri Light"/>
              </a:rPr>
              <a:t>a probabilistic version</a:t>
            </a:r>
            <a:br>
              <a:rPr lang="en-US" sz="2100" dirty="0">
                <a:latin typeface="Calibri Light"/>
                <a:cs typeface="Calibri Light"/>
              </a:rPr>
            </a:br>
            <a:r>
              <a:rPr lang="en-US" sz="2100" dirty="0">
                <a:latin typeface="Calibri Light"/>
                <a:cs typeface="Calibri Light"/>
              </a:rPr>
              <a:t>of the specification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7A8EC5E-8237-E04C-9532-DB0B2475DF11}"/>
              </a:ext>
            </a:extLst>
          </p:cNvPr>
          <p:cNvSpPr txBox="1"/>
          <p:nvPr/>
        </p:nvSpPr>
        <p:spPr>
          <a:xfrm>
            <a:off x="6282676" y="2562799"/>
            <a:ext cx="2689967" cy="7386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 Light"/>
                <a:cs typeface="Calibri Light"/>
              </a:rPr>
              <a:t>Proof that no program</a:t>
            </a:r>
            <a:br>
              <a:rPr lang="en-US" sz="2100" dirty="0">
                <a:latin typeface="Calibri Light"/>
                <a:cs typeface="Calibri Light"/>
              </a:rPr>
            </a:br>
            <a:r>
              <a:rPr lang="en-US" sz="2100" dirty="0">
                <a:latin typeface="Calibri Light"/>
                <a:cs typeface="Calibri Light"/>
              </a:rPr>
              <a:t>meets the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514771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program verification?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AutoShape 2" descr="Image result for program jav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program jav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program jav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program java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program java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0" name="Picture 12" descr="http://theopensourcery.com/images/javex2cod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09" y="1825979"/>
            <a:ext cx="1611854" cy="121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98208" y="1518202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Program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1339" y="3205204"/>
            <a:ext cx="10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Property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83740" y="3528883"/>
            <a:ext cx="1626324" cy="110672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No null pointer exception is ever triggered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750902" y="2694532"/>
            <a:ext cx="1626324" cy="110672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Verifier</a:t>
            </a:r>
          </a:p>
        </p:txBody>
      </p:sp>
      <p:cxnSp>
        <p:nvCxnSpPr>
          <p:cNvPr id="22" name="Straight Arrow Connector 21"/>
          <p:cNvCxnSpPr>
            <a:stCxn id="18" idx="3"/>
          </p:cNvCxnSpPr>
          <p:nvPr/>
        </p:nvCxnSpPr>
        <p:spPr>
          <a:xfrm flipV="1">
            <a:off x="2410064" y="3528883"/>
            <a:ext cx="1340838" cy="553361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60" idx="3"/>
          </p:cNvCxnSpPr>
          <p:nvPr/>
        </p:nvCxnSpPr>
        <p:spPr>
          <a:xfrm>
            <a:off x="2410063" y="2435662"/>
            <a:ext cx="1340839" cy="546071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AutoShape 14" descr="Image result for engine clipart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6" descr="Image result for engine clipart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8" descr="Image result for engine clipart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0" name="Picture 22" descr="http://png.clipart.me/previews/c78/gears-motion-motor-engine-clip-art-4299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515" y="3275805"/>
            <a:ext cx="450961" cy="4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/>
          <p:cNvCxnSpPr/>
          <p:nvPr/>
        </p:nvCxnSpPr>
        <p:spPr>
          <a:xfrm flipV="1">
            <a:off x="5377226" y="2435662"/>
            <a:ext cx="1230319" cy="609682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377226" y="3520267"/>
            <a:ext cx="1230319" cy="471282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53" name="TextBox 2052"/>
          <p:cNvSpPr txBox="1"/>
          <p:nvPr/>
        </p:nvSpPr>
        <p:spPr>
          <a:xfrm>
            <a:off x="6671160" y="1956015"/>
            <a:ext cx="1331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YES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Proof</a:t>
            </a:r>
            <a:endParaRPr lang="en-US" sz="1800" dirty="0"/>
          </a:p>
        </p:txBody>
      </p:sp>
      <p:sp>
        <p:nvSpPr>
          <p:cNvPr id="42" name="TextBox 41"/>
          <p:cNvSpPr txBox="1"/>
          <p:nvPr/>
        </p:nvSpPr>
        <p:spPr>
          <a:xfrm>
            <a:off x="6671159" y="3568099"/>
            <a:ext cx="2305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NO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Counterexample</a:t>
            </a:r>
            <a:endParaRPr lang="en-US" sz="1800" dirty="0"/>
          </a:p>
        </p:txBody>
      </p:sp>
      <p:sp>
        <p:nvSpPr>
          <p:cNvPr id="2054" name="Rectangle 2053"/>
          <p:cNvSpPr/>
          <p:nvPr/>
        </p:nvSpPr>
        <p:spPr>
          <a:xfrm>
            <a:off x="460375" y="1530607"/>
            <a:ext cx="2620107" cy="324812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60375" y="116127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Input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282055" y="1530607"/>
            <a:ext cx="2620107" cy="324812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282055" y="116127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Output</a:t>
            </a:r>
          </a:p>
        </p:txBody>
      </p:sp>
      <p:sp>
        <p:nvSpPr>
          <p:cNvPr id="6" name="TextBox 5"/>
          <p:cNvSpPr txBox="1"/>
          <p:nvPr/>
        </p:nvSpPr>
        <p:spPr>
          <a:xfrm rot="20329690">
            <a:off x="835535" y="2017227"/>
            <a:ext cx="76157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FF0000"/>
                </a:solidFill>
              </a:rPr>
              <a:t>UNDECIDABLE</a:t>
            </a:r>
          </a:p>
        </p:txBody>
      </p:sp>
    </p:spTree>
    <p:extLst>
      <p:ext uri="{BB962C8B-B14F-4D97-AF65-F5344CB8AC3E}">
        <p14:creationId xmlns:p14="http://schemas.microsoft.com/office/powerpoint/2010/main" val="3235712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53" grpId="0"/>
      <p:bldP spid="42" grpId="0"/>
      <p:bldP spid="45" grpId="0" animBg="1"/>
      <p:bldP spid="46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bad is it?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the “easiest” verification problem is NP-Complete (SAT)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" y="2323934"/>
            <a:ext cx="84105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742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Never give 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198742"/>
            <a:ext cx="6296025" cy="1123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AutoShape 5" descr="Image result for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Image result for faceboo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1" descr="Image result for googl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3" descr="Image result for googl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5" descr="Image result for google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7" descr="Image result for googl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25" descr="Image result for amazon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27" descr="Image result for amazon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29" descr="Image result for amazon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31" descr="Image result for amazon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33" descr="Image result for amazon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Screen Shot 2019-08-28 at 3.08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564" y="2688957"/>
            <a:ext cx="6069949" cy="874302"/>
          </a:xfrm>
          <a:prstGeom prst="rect">
            <a:avLst/>
          </a:prstGeom>
        </p:spPr>
      </p:pic>
      <p:pic>
        <p:nvPicPr>
          <p:cNvPr id="16" name="Picture 15" descr="Screen Shot 2019-08-28 at 3.09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8492"/>
            <a:ext cx="9144000" cy="7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60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behind success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46664" y="1576917"/>
            <a:ext cx="1492250" cy="122766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Wonderful theory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682313" y="1581151"/>
            <a:ext cx="1604434" cy="122766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Engineering efforts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87229" y="1581151"/>
            <a:ext cx="1492250" cy="122766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Domain-specific knowledge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4566" y="2957633"/>
            <a:ext cx="1576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Automata theory</a:t>
            </a:r>
          </a:p>
          <a:p>
            <a:pPr algn="ctr"/>
            <a:r>
              <a:rPr lang="en-US" dirty="0" smtClean="0"/>
              <a:t>Model checking</a:t>
            </a:r>
          </a:p>
          <a:p>
            <a:pPr algn="ctr"/>
            <a:r>
              <a:rPr lang="en-US" dirty="0" smtClean="0"/>
              <a:t>Abstraction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71736" y="2942167"/>
            <a:ext cx="222838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39088" lvl="1" indent="-233363" algn="ctr"/>
            <a:r>
              <a:rPr lang="en-US" dirty="0"/>
              <a:t>Programming device drivers</a:t>
            </a:r>
          </a:p>
          <a:p>
            <a:pPr marL="439088" lvl="1" indent="-233363" algn="ctr"/>
            <a:r>
              <a:rPr lang="en-US" dirty="0"/>
              <a:t>Malware fingerprinting</a:t>
            </a:r>
          </a:p>
          <a:p>
            <a:pPr marL="439088" lvl="1" indent="-233363" algn="ctr"/>
            <a:r>
              <a:rPr lang="en-US" dirty="0" smtClean="0"/>
              <a:t>API usage in Android</a:t>
            </a:r>
            <a:endParaRPr lang="en-US" dirty="0"/>
          </a:p>
          <a:p>
            <a:pPr marL="439088" lvl="1" indent="-233363" algn="ctr"/>
            <a:r>
              <a:rPr lang="en-US" dirty="0"/>
              <a:t>Router filtering</a:t>
            </a:r>
          </a:p>
          <a:p>
            <a:pPr marL="439088" lvl="1" indent="-233363" algn="ctr"/>
            <a:r>
              <a:rPr lang="en-US" dirty="0"/>
              <a:t>Security protocols</a:t>
            </a:r>
          </a:p>
          <a:p>
            <a:pPr marL="439088" lvl="1" indent="-233363" algn="ctr"/>
            <a:r>
              <a:rPr lang="en-US" dirty="0"/>
              <a:t>String encoding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95583" y="2954378"/>
            <a:ext cx="10580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SAT solvers</a:t>
            </a:r>
            <a:br>
              <a:rPr lang="en-US" dirty="0"/>
            </a:br>
            <a:r>
              <a:rPr lang="en-US" dirty="0"/>
              <a:t>SMT </a:t>
            </a:r>
            <a:r>
              <a:rPr lang="en-US" dirty="0" smtClean="0"/>
              <a:t>solvers</a:t>
            </a:r>
          </a:p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5538" y="4461282"/>
            <a:ext cx="7403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will learn a bit about each of these topics in this class!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2832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1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synthesis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640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5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ustom 2">
      <a:dk1>
        <a:srgbClr val="000000"/>
      </a:dk1>
      <a:lt1>
        <a:sysClr val="window" lastClr="FFFFFF"/>
      </a:lt1>
      <a:dk2>
        <a:srgbClr val="5E5E5E"/>
      </a:dk2>
      <a:lt2>
        <a:srgbClr val="EEFEE8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922485DF-12EF-4AC1-928E-F420483CDF3A}" vid="{148F4FA3-AF57-4072-A53C-B1310D797C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18151</TotalTime>
  <Words>2477</Words>
  <Application>Microsoft Macintosh PowerPoint</Application>
  <PresentationFormat>On-screen Show (16:9)</PresentationFormat>
  <Paragraphs>429</Paragraphs>
  <Slides>46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Theme1</vt:lpstr>
      <vt:lpstr>Research in program synthesis</vt:lpstr>
      <vt:lpstr>PowerPoint Presentation</vt:lpstr>
      <vt:lpstr>Solutions</vt:lpstr>
      <vt:lpstr>Program verification</vt:lpstr>
      <vt:lpstr>What is program verification?</vt:lpstr>
      <vt:lpstr>How bad is it?</vt:lpstr>
      <vt:lpstr>Never give up</vt:lpstr>
      <vt:lpstr>Reasons behind success</vt:lpstr>
      <vt:lpstr>Program synthesis</vt:lpstr>
      <vt:lpstr>What is program synthesis?</vt:lpstr>
      <vt:lpstr>What is software synthesis</vt:lpstr>
      <vt:lpstr>What is program synthesis?</vt:lpstr>
      <vt:lpstr>Never give up</vt:lpstr>
      <vt:lpstr>PowerPoint Presentation</vt:lpstr>
      <vt:lpstr>FlashFill: a feature of Excel 2013  (Sumit Gulwani et al.)</vt:lpstr>
      <vt:lpstr>FlashFill: a feature of Excel 2013  (Sumit Gulwani et al.)</vt:lpstr>
      <vt:lpstr>Real world application of synthesis</vt:lpstr>
      <vt:lpstr>For every synthesis problem…</vt:lpstr>
      <vt:lpstr>Different types of synthesis</vt:lpstr>
      <vt:lpstr>Inductive Synthesis</vt:lpstr>
      <vt:lpstr>Programming by Example: Motivation</vt:lpstr>
      <vt:lpstr>FlashFill: a feature of Excel 2013 (Sumit Gulwani et al.)</vt:lpstr>
      <vt:lpstr>Example:Least Significant Zero Bit</vt:lpstr>
      <vt:lpstr>Space of possible implementations</vt:lpstr>
      <vt:lpstr>Example: Least Significant Zero Bit</vt:lpstr>
      <vt:lpstr>Program synthesis with guarantees</vt:lpstr>
      <vt:lpstr>Program synthesis is</vt:lpstr>
      <vt:lpstr>PowerPoint Presentation</vt:lpstr>
      <vt:lpstr>Program synthesis with guarantees</vt:lpstr>
      <vt:lpstr>Program synthesis with guarantees</vt:lpstr>
      <vt:lpstr>Syntax-guided synthesis  with quantitative objectives</vt:lpstr>
      <vt:lpstr>PowerPoint Presentation</vt:lpstr>
      <vt:lpstr>Program synthesis with guarantees</vt:lpstr>
      <vt:lpstr>Syntax Guided Synthesis                       [Alur et al. 13]</vt:lpstr>
      <vt:lpstr>Syntax Guided Synthesis                       [Alur et al. 13]</vt:lpstr>
      <vt:lpstr>How to synthesizers work?</vt:lpstr>
      <vt:lpstr>Applications of SyGuS</vt:lpstr>
      <vt:lpstr>Adding quantitative objectives</vt:lpstr>
      <vt:lpstr>Adding quantitative objectives</vt:lpstr>
      <vt:lpstr>What is the weight of a program</vt:lpstr>
      <vt:lpstr>Adding quantitative objectives</vt:lpstr>
      <vt:lpstr>Syntax Guided Synthesis with Quantitative Objectives</vt:lpstr>
      <vt:lpstr>Solving QSyGuS problems</vt:lpstr>
      <vt:lpstr>Solving QSyGuS problems</vt:lpstr>
      <vt:lpstr>Soundness of grammar restriction</vt:lpstr>
      <vt:lpstr>Program synthesis with guarantees</vt:lpstr>
    </vt:vector>
  </TitlesOfParts>
  <Manager/>
  <Company>University of Pennsylvania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using Automata and Transducers</dc:title>
  <dc:subject/>
  <dc:creator>Loris D'Antoni</dc:creator>
  <cp:keywords/>
  <dc:description/>
  <cp:lastModifiedBy>Loris D'Antoni</cp:lastModifiedBy>
  <cp:revision>1244</cp:revision>
  <dcterms:created xsi:type="dcterms:W3CDTF">2013-08-01T19:56:30Z</dcterms:created>
  <dcterms:modified xsi:type="dcterms:W3CDTF">2020-04-23T16:53:40Z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